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4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84" r:id="rId11"/>
    <p:sldId id="287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85" r:id="rId20"/>
    <p:sldId id="286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053E036-7B65-46E0-8311-BB4E72280D73}" type="datetimeFigureOut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6A27F17-C379-49C9-9017-FC4150DA011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Prostokąt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Prostokąt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Elipsa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5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5875B-8BB6-443B-BC69-49931847B77E}" type="datetime1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16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7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0A68F61-19D0-433C-8218-3B33BA970BB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739C9-9F69-49FE-8CF5-2E8303EF00D9}" type="datetime1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36E3-DB83-408C-ABE4-3E3C859D9A8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Prostokąt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Prostokąt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Elipsa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3" name="Symbol zastępczy numeru slajdu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D2EA0-C8AF-443B-98C5-6A7FF515C9F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4" name="Symbol zastępczy daty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D41EA-F200-424B-91BB-1D81EC5376B0}" type="datetime1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1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26050-718C-4569-B186-B0EF54D2C082}" type="datetime1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2805C-182F-4592-BE07-C2080969A04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Prostokąt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Prostokąt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Prostokąt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Elipsa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5" name="Symbol zastępczy stopki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6" name="Symbol zastępczy daty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1F163-F02B-486D-A24B-C569F22DD2ED}" type="datetime1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17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F8C1408-6918-4CE2-89AF-2EDCBEAD49D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y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" name="Symbol zastępczy zawartości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2" name="Symbol zastępczy zawartości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E9722-5E71-4676-BB94-313B32EE2241}" type="datetime1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7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66E93-4C84-476A-A38A-55865E1E64C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y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Prostokąt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Prostokąt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Elipsa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Elipsa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4" name="Symbol zastępczy zawartości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26" name="Symbol zastępczy zawartości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23" name="Tytuł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8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BAAA6-2FDC-46D6-94B8-B9ECA6579683}" type="datetime1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19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028F96A-5052-40B2-9103-E5609DA610B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EEB77-8C3B-4193-BA48-D4BDF1FACE7E}" type="datetime1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3601E-0C9B-4179-8BFE-86F22BCD544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Prostokąt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Prostokąt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Prostokąt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Prostokąt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Prostokąt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BDBB-8ABC-4CF4-8699-29788B29F6D3}" type="datetime1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9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F44AE80-B0F8-4182-A5DF-1358476B2C8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Prostokąt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rostokąt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Elipsa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0" name="Symbol zastępczy zawartości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6" name="Symbol zastępczy numeru slajdu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FDB5F67-D7CD-4D50-84A7-B4B9D6E7F2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7" name="Symbol zastępczy daty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42D18-62B2-4420-AAD4-0E3A31BB3861}" type="datetime1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18" name="Symbol zastępczy stopki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y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Prostokąt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Elipsa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6" name="Symbol zastępczy numeru slajdu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0DB65-46F2-4D72-B5D8-F0C7D550A0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7" name="Symbol zastępczy daty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EC41A-4083-4193-966B-39A6E14D9965}" type="datetime1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18" name="Symbol zastępczy stopki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8AB2AA0D-6EB3-45B5-B7DC-1759462F6E03}" type="datetime1">
              <a:rPr lang="pl-PL"/>
              <a:pPr>
                <a:defRPr/>
              </a:pPr>
              <a:t>2010-02-18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Elipsa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Elipsa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E5300B-32DC-4B79-B1EB-DDAF7DA0450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7422" name="Symbol zastępczy tytułu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17423" name="Symbol zastępczy tekstu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3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42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ytuł 1"/>
          <p:cNvSpPr>
            <a:spLocks noGrp="1"/>
          </p:cNvSpPr>
          <p:nvPr>
            <p:ph type="ctrTitle"/>
          </p:nvPr>
        </p:nvSpPr>
        <p:spPr>
          <a:xfrm>
            <a:off x="0" y="2928938"/>
            <a:ext cx="9144000" cy="3000375"/>
          </a:xfrm>
        </p:spPr>
        <p:txBody>
          <a:bodyPr/>
          <a:lstStyle/>
          <a:p>
            <a:pPr eaLnBrk="1" hangingPunct="1"/>
            <a:r>
              <a:rPr lang="pl-PL" sz="2500" dirty="0" smtClean="0"/>
              <a:t>Fala padająca ukośnie na granicę dwóch ośrodków. </a:t>
            </a:r>
            <a:br>
              <a:rPr lang="pl-PL" sz="2500" dirty="0" smtClean="0"/>
            </a:br>
            <a:r>
              <a:rPr lang="pl-PL" sz="2500" dirty="0" smtClean="0"/>
              <a:t>Prawo </a:t>
            </a:r>
            <a:r>
              <a:rPr lang="pl-PL" sz="2500" dirty="0" err="1" smtClean="0"/>
              <a:t>Snelliusa</a:t>
            </a:r>
            <a:r>
              <a:rPr lang="pl-PL" sz="2500" dirty="0" smtClean="0"/>
              <a:t>.</a:t>
            </a:r>
            <a:br>
              <a:rPr lang="pl-PL" sz="2500" dirty="0" smtClean="0"/>
            </a:br>
            <a:r>
              <a:rPr lang="pl-PL" sz="2500" dirty="0" smtClean="0"/>
              <a:t>Zjawisko i kąt całkowitego odbicia. Wyprowadzenie równań na współczynnik odbicia i transmisji dla przypadku polaryzacji równoległej i polaryzacji prostopadłej. </a:t>
            </a:r>
            <a:br>
              <a:rPr lang="pl-PL" sz="2500" dirty="0" smtClean="0"/>
            </a:br>
            <a:r>
              <a:rPr lang="pl-PL" sz="2500" dirty="0" smtClean="0"/>
              <a:t>Kąt Brewstera.</a:t>
            </a:r>
            <a:br>
              <a:rPr lang="pl-PL" sz="2500" dirty="0" smtClean="0"/>
            </a:br>
            <a:r>
              <a:rPr lang="pl-PL" sz="2500" dirty="0" smtClean="0"/>
              <a:t>Pojęcie i rodzaje polaryzacji (fala z polaryzacją liniową, </a:t>
            </a:r>
            <a:br>
              <a:rPr lang="pl-PL" sz="2500" dirty="0" smtClean="0"/>
            </a:br>
            <a:r>
              <a:rPr lang="pl-PL" sz="2500" dirty="0" smtClean="0"/>
              <a:t>kołową i eliptyczną).</a:t>
            </a:r>
          </a:p>
        </p:txBody>
      </p:sp>
      <p:sp>
        <p:nvSpPr>
          <p:cNvPr id="29699" name="pole tekstowe 3"/>
          <p:cNvSpPr txBox="1">
            <a:spLocks noChangeArrowheads="1"/>
          </p:cNvSpPr>
          <p:nvPr/>
        </p:nvSpPr>
        <p:spPr bwMode="auto">
          <a:xfrm>
            <a:off x="7000875" y="5786438"/>
            <a:ext cx="21431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>
                <a:latin typeface="Georgia" pitchFamily="18" charset="0"/>
              </a:rPr>
              <a:t>Opracowali</a:t>
            </a:r>
            <a:r>
              <a:rPr lang="pl-PL" smtClean="0">
                <a:latin typeface="Georgia" pitchFamily="18" charset="0"/>
              </a:rPr>
              <a:t>:</a:t>
            </a:r>
            <a:endParaRPr lang="pl-PL" dirty="0">
              <a:latin typeface="Georgia" pitchFamily="18" charset="0"/>
            </a:endParaRPr>
          </a:p>
        </p:txBody>
      </p:sp>
      <p:sp>
        <p:nvSpPr>
          <p:cNvPr id="29700" name="pole tekstowe 4"/>
          <p:cNvSpPr txBox="1">
            <a:spLocks noChangeArrowheads="1"/>
          </p:cNvSpPr>
          <p:nvPr/>
        </p:nvSpPr>
        <p:spPr bwMode="auto">
          <a:xfrm>
            <a:off x="1143000" y="285750"/>
            <a:ext cx="6858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6000" b="1">
                <a:latin typeface="Georgia" pitchFamily="18" charset="0"/>
              </a:rPr>
              <a:t>Anteny i fale</a:t>
            </a:r>
          </a:p>
          <a:p>
            <a:pPr algn="ctr"/>
            <a:r>
              <a:rPr lang="pl-PL" sz="6000" b="1">
                <a:latin typeface="Georgia" pitchFamily="18" charset="0"/>
              </a:rPr>
              <a:t>- seminarium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Prawo Snelliusa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9829C6-2A88-459A-A4F6-121850588D4F}" type="slidenum">
              <a:rPr lang="pl-PL"/>
              <a:pPr>
                <a:defRPr/>
              </a:pPr>
              <a:t>10</a:t>
            </a:fld>
            <a:endParaRPr lang="pl-PL"/>
          </a:p>
        </p:txBody>
      </p:sp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142844" y="1571612"/>
            <a:ext cx="514353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>
                <a:latin typeface="+mj-lt"/>
              </a:rPr>
              <a:t>Zgodnie z rysunkiem promień (padający) biegnący w ośrodku pierwszym, pada na granicę ośrodków, po czym zmienia kierunek (załamuje się) i jako promień załamany biegnie w ośrodku drugim.</a:t>
            </a:r>
          </a:p>
          <a:p>
            <a:pPr algn="just"/>
            <a:r>
              <a:rPr lang="pl-PL" sz="2000" dirty="0" smtClean="0">
                <a:latin typeface="+mj-lt"/>
              </a:rPr>
              <a:t>Prawo </a:t>
            </a:r>
            <a:r>
              <a:rPr lang="pl-PL" sz="2000" dirty="0" err="1" smtClean="0">
                <a:latin typeface="+mj-lt"/>
              </a:rPr>
              <a:t>Snelliusa</a:t>
            </a:r>
            <a:r>
              <a:rPr lang="pl-PL" sz="2000" dirty="0" smtClean="0">
                <a:latin typeface="+mj-lt"/>
              </a:rPr>
              <a:t> mówi, że promienie padający i załamany oraz prostopadła padania (normalna) leżą w jednej płaszczyźnie, a kąty spełniają zależność:</a:t>
            </a:r>
            <a:endParaRPr lang="pl-PL" sz="2000" dirty="0">
              <a:latin typeface="+mj-lt"/>
            </a:endParaRP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642910" y="4714884"/>
          <a:ext cx="2125663" cy="1266825"/>
        </p:xfrm>
        <a:graphic>
          <a:graphicData uri="http://schemas.openxmlformats.org/presentationml/2006/ole">
            <p:oleObj spid="_x0000_s54274" name="Równanie" r:id="rId3" imgW="723600" imgH="431640" progId="Equation.3">
              <p:embed/>
            </p:oleObj>
          </a:graphicData>
        </a:graphic>
      </p:graphicFrame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571612"/>
            <a:ext cx="2928958" cy="310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pole tekstowe 6"/>
          <p:cNvSpPr txBox="1">
            <a:spLocks noChangeArrowheads="1"/>
          </p:cNvSpPr>
          <p:nvPr/>
        </p:nvSpPr>
        <p:spPr bwMode="auto">
          <a:xfrm>
            <a:off x="3143240" y="4857760"/>
            <a:ext cx="578647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l-PL" sz="1600" i="1" dirty="0" smtClean="0">
                <a:latin typeface="+mj-lt"/>
              </a:rPr>
              <a:t>n</a:t>
            </a:r>
            <a:r>
              <a:rPr lang="pl-PL" sz="1600" baseline="-25000" dirty="0" smtClean="0">
                <a:latin typeface="+mj-lt"/>
              </a:rPr>
              <a:t>1</a:t>
            </a:r>
            <a:r>
              <a:rPr lang="pl-PL" sz="1600" dirty="0" smtClean="0">
                <a:latin typeface="+mj-lt"/>
              </a:rPr>
              <a:t> — współczynnik załamania światła ośrodka pierwszego, </a:t>
            </a:r>
          </a:p>
          <a:p>
            <a:pPr algn="just"/>
            <a:r>
              <a:rPr lang="pl-PL" sz="1600" i="1" dirty="0" smtClean="0">
                <a:latin typeface="+mj-lt"/>
              </a:rPr>
              <a:t>n</a:t>
            </a:r>
            <a:r>
              <a:rPr lang="pl-PL" sz="1600" baseline="-25000" dirty="0" smtClean="0">
                <a:latin typeface="+mj-lt"/>
              </a:rPr>
              <a:t>2</a:t>
            </a:r>
            <a:r>
              <a:rPr lang="pl-PL" sz="1600" dirty="0" smtClean="0">
                <a:latin typeface="+mj-lt"/>
              </a:rPr>
              <a:t> — współczynnik załamania światła ośrodka drugiego, </a:t>
            </a:r>
          </a:p>
          <a:p>
            <a:pPr algn="just"/>
            <a:r>
              <a:rPr lang="pl-PL" sz="1600" i="1" dirty="0" smtClean="0">
                <a:latin typeface="+mj-lt"/>
              </a:rPr>
              <a:t>θ</a:t>
            </a:r>
            <a:r>
              <a:rPr lang="pl-PL" sz="1600" baseline="-25000" dirty="0" smtClean="0">
                <a:latin typeface="+mj-lt"/>
              </a:rPr>
              <a:t>1</a:t>
            </a:r>
            <a:r>
              <a:rPr lang="pl-PL" sz="1600" dirty="0" smtClean="0">
                <a:latin typeface="+mj-lt"/>
              </a:rPr>
              <a:t> — kąt padania, kąt między promieniem padającym a normalną do powierzchni granicznej ośrodków, </a:t>
            </a:r>
          </a:p>
          <a:p>
            <a:pPr algn="just"/>
            <a:r>
              <a:rPr lang="pl-PL" sz="1600" i="1" dirty="0" smtClean="0">
                <a:latin typeface="+mj-lt"/>
              </a:rPr>
              <a:t>θ</a:t>
            </a:r>
            <a:r>
              <a:rPr lang="pl-PL" sz="1600" baseline="-25000" dirty="0" smtClean="0">
                <a:latin typeface="+mj-lt"/>
              </a:rPr>
              <a:t>2</a:t>
            </a:r>
            <a:r>
              <a:rPr lang="pl-PL" sz="1600" dirty="0" smtClean="0">
                <a:latin typeface="+mj-lt"/>
              </a:rPr>
              <a:t> — kąt załamania, kąt między promieniem załamanym a normalną. </a:t>
            </a:r>
            <a:endParaRPr lang="pl-PL" sz="1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Prawo Snelliusa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9829C6-2A88-459A-A4F6-121850588D4F}" type="slidenum">
              <a:rPr lang="pl-PL"/>
              <a:pPr>
                <a:defRPr/>
              </a:pPr>
              <a:t>11</a:t>
            </a:fld>
            <a:endParaRPr lang="pl-PL"/>
          </a:p>
        </p:txBody>
      </p:sp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142875" y="2786063"/>
            <a:ext cx="88582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2400" b="1" i="1" dirty="0">
                <a:latin typeface="+mj-lt"/>
              </a:rPr>
              <a:t>Kąt padania jest równy kątowi odbicia</a:t>
            </a:r>
            <a:r>
              <a:rPr lang="pl-PL" sz="2400" dirty="0">
                <a:latin typeface="+mj-lt"/>
              </a:rPr>
              <a:t>. </a:t>
            </a:r>
          </a:p>
          <a:p>
            <a:pPr algn="just">
              <a:defRPr/>
            </a:pPr>
            <a:r>
              <a:rPr lang="pl-PL" sz="2400" dirty="0">
                <a:latin typeface="+mj-lt"/>
              </a:rPr>
              <a:t>Kąty: padania, odbicia i załamania leżą w jednej tzw. </a:t>
            </a:r>
            <a:r>
              <a:rPr lang="pl-PL" sz="2400" b="1" i="1" dirty="0">
                <a:latin typeface="+mj-lt"/>
              </a:rPr>
              <a:t>płaszczyźnie padania. </a:t>
            </a:r>
          </a:p>
          <a:p>
            <a:pPr algn="just">
              <a:defRPr/>
            </a:pPr>
            <a:r>
              <a:rPr lang="pl-PL" sz="2400" dirty="0">
                <a:latin typeface="+mj-lt"/>
              </a:rPr>
              <a:t>Ze względu na to, że prawo </a:t>
            </a:r>
            <a:r>
              <a:rPr lang="pl-PL" sz="2400" dirty="0" err="1">
                <a:latin typeface="+mj-lt"/>
              </a:rPr>
              <a:t>Snelliusa</a:t>
            </a:r>
            <a:r>
              <a:rPr lang="pl-PL" sz="2400" dirty="0">
                <a:latin typeface="+mj-lt"/>
              </a:rPr>
              <a:t> wymusza równość składowych odpowiedzialnych za fazę (równość prędkości fazowych trzech fal wzdłuż powierzchni granicznej), bywa czasem zwane </a:t>
            </a:r>
            <a:r>
              <a:rPr lang="pl-PL" sz="2400" b="1" i="1" dirty="0">
                <a:latin typeface="+mj-lt"/>
              </a:rPr>
              <a:t>warunkiem dopasowania fazy. </a:t>
            </a:r>
            <a:r>
              <a:rPr lang="pl-PL" sz="2400" dirty="0">
                <a:latin typeface="+mj-lt"/>
              </a:rPr>
              <a:t>W przypadku ośrodków stratnych liczby falowe k</a:t>
            </a:r>
            <a:r>
              <a:rPr lang="pl-PL" sz="2400" baseline="-25000" dirty="0">
                <a:latin typeface="+mj-lt"/>
              </a:rPr>
              <a:t>1</a:t>
            </a:r>
            <a:r>
              <a:rPr lang="pl-PL" sz="2400" dirty="0">
                <a:latin typeface="+mj-lt"/>
              </a:rPr>
              <a:t> i k</a:t>
            </a:r>
            <a:r>
              <a:rPr lang="pl-PL" sz="2400" baseline="-25000" dirty="0">
                <a:latin typeface="+mj-lt"/>
              </a:rPr>
              <a:t>2</a:t>
            </a:r>
            <a:r>
              <a:rPr lang="pl-PL" sz="2400" dirty="0">
                <a:latin typeface="+mj-lt"/>
              </a:rPr>
              <a:t> zamieniają się na współczynniki propagacji </a:t>
            </a:r>
            <a:r>
              <a:rPr lang="el-GR" sz="2400" dirty="0">
                <a:latin typeface="+mj-lt"/>
              </a:rPr>
              <a:t>γ</a:t>
            </a:r>
            <a:r>
              <a:rPr lang="pl-PL" sz="2400" baseline="-25000" dirty="0">
                <a:latin typeface="+mj-lt"/>
              </a:rPr>
              <a:t>1</a:t>
            </a:r>
            <a:r>
              <a:rPr lang="pl-PL" sz="2400" dirty="0">
                <a:latin typeface="+mj-lt"/>
              </a:rPr>
              <a:t> i </a:t>
            </a:r>
            <a:r>
              <a:rPr lang="el-GR" sz="2400" dirty="0">
                <a:latin typeface="+mj-lt"/>
              </a:rPr>
              <a:t>γ</a:t>
            </a:r>
            <a:r>
              <a:rPr lang="pl-PL" sz="2400" baseline="-25000" dirty="0">
                <a:latin typeface="+mj-lt"/>
              </a:rPr>
              <a:t>2</a:t>
            </a:r>
            <a:r>
              <a:rPr lang="pl-PL" sz="2400" dirty="0">
                <a:latin typeface="+mj-lt"/>
              </a:rPr>
              <a:t>. </a:t>
            </a: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2930525" y="1428750"/>
          <a:ext cx="3281363" cy="1341438"/>
        </p:xfrm>
        <a:graphic>
          <a:graphicData uri="http://schemas.openxmlformats.org/presentationml/2006/ole">
            <p:oleObj spid="_x0000_s77826" name="Równanie" r:id="rId3" imgW="111744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dirty="0" smtClean="0">
                <a:solidFill>
                  <a:srgbClr val="7B9899"/>
                </a:solidFill>
              </a:rPr>
              <a:t>Współczynnik odbicia i transmisji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9995C-A16B-4A64-96FC-BBB4CA36D8A8}" type="slidenum">
              <a:rPr lang="pl-PL"/>
              <a:pPr>
                <a:defRPr/>
              </a:pPr>
              <a:t>12</a:t>
            </a:fld>
            <a:endParaRPr lang="pl-PL"/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/>
        </p:nvGraphicFramePr>
        <p:xfrm>
          <a:off x="2070100" y="2428875"/>
          <a:ext cx="5002213" cy="2965450"/>
        </p:xfrm>
        <a:graphic>
          <a:graphicData uri="http://schemas.openxmlformats.org/presentationml/2006/ole">
            <p:oleObj spid="_x0000_s6146" name="Równanie" r:id="rId3" imgW="1498320" imgH="888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Impedancja falowa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A6AD3B-3361-4F89-9582-14E549E1DE01}" type="slidenum">
              <a:rPr lang="pl-PL"/>
              <a:pPr>
                <a:defRPr/>
              </a:pPr>
              <a:t>13</a:t>
            </a:fld>
            <a:endParaRPr lang="pl-PL"/>
          </a:p>
        </p:txBody>
      </p:sp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142875" y="1571625"/>
            <a:ext cx="88582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l-PL" sz="2400" dirty="0">
                <a:latin typeface="+mj-lt"/>
              </a:rPr>
              <a:t>Definiuje się ją zwykle w płaszczyznach równoległych do płaszczyzny granicznej. Powodem jest ciągłość składowych stycznych pól, z co za tym idzie, taka sama wartość impedancji w obu ośrodkach tuż przy płaszczyźnie z=0. Definiując impedancję falową jako stosunek składowych pola prostopadłych do osi z 			</a:t>
            </a:r>
          </a:p>
          <a:p>
            <a:pPr algn="just">
              <a:defRPr/>
            </a:pPr>
            <a:r>
              <a:rPr lang="pl-PL" sz="2400" dirty="0">
                <a:latin typeface="+mj-lt"/>
              </a:rPr>
              <a:t>			otrzymamy zależności odpowiednio dla 				ośrodka 1 i 2:</a:t>
            </a:r>
          </a:p>
          <a:p>
            <a:pPr algn="just">
              <a:defRPr/>
            </a:pPr>
            <a:endParaRPr lang="pl-PL" sz="2400" dirty="0">
              <a:latin typeface="+mj-lt"/>
            </a:endParaRPr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357188" y="3429000"/>
          <a:ext cx="2609850" cy="1490663"/>
        </p:xfrm>
        <a:graphic>
          <a:graphicData uri="http://schemas.openxmlformats.org/presentationml/2006/ole">
            <p:oleObj spid="_x0000_s7170" name="Równanie" r:id="rId3" imgW="888840" imgH="507960" progId="Equation.3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3860800" y="4786313"/>
          <a:ext cx="2720975" cy="1416050"/>
        </p:xfrm>
        <a:graphic>
          <a:graphicData uri="http://schemas.openxmlformats.org/presentationml/2006/ole">
            <p:oleObj spid="_x0000_s7171" name="Równanie" r:id="rId4" imgW="92700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Prędkość fazowa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69E0D8-4C13-46F3-8995-E2D5340A9844}" type="slidenum">
              <a:rPr lang="pl-PL"/>
              <a:pPr>
                <a:defRPr/>
              </a:pPr>
              <a:t>14</a:t>
            </a:fld>
            <a:endParaRPr lang="pl-PL"/>
          </a:p>
        </p:txBody>
      </p:sp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142875" y="1571625"/>
            <a:ext cx="8858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l-PL" sz="2400" dirty="0">
                <a:latin typeface="+mj-lt"/>
              </a:rPr>
              <a:t>Fala podająca przedstawia się następująca:</a:t>
            </a:r>
          </a:p>
        </p:txBody>
      </p:sp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2111375" y="2143125"/>
          <a:ext cx="4921250" cy="708025"/>
        </p:xfrm>
        <a:graphic>
          <a:graphicData uri="http://schemas.openxmlformats.org/presentationml/2006/ole">
            <p:oleObj spid="_x0000_s8194" name="Równanie" r:id="rId3" imgW="1676160" imgH="241200" progId="Equation.3">
              <p:embed/>
            </p:oleObj>
          </a:graphicData>
        </a:graphic>
      </p:graphicFrame>
      <p:sp>
        <p:nvSpPr>
          <p:cNvPr id="8" name="pole tekstowe 6"/>
          <p:cNvSpPr txBox="1">
            <a:spLocks noChangeArrowheads="1"/>
          </p:cNvSpPr>
          <p:nvPr/>
        </p:nvSpPr>
        <p:spPr bwMode="auto">
          <a:xfrm>
            <a:off x="142875" y="2786063"/>
            <a:ext cx="8858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l-PL" sz="2400" dirty="0">
                <a:latin typeface="+mj-lt"/>
              </a:rPr>
              <a:t>Jeśli fala porusza się w kierunku x i z, możemy zdefiniować odpowiednio dwa współczynniki fazy:</a:t>
            </a:r>
          </a:p>
        </p:txBody>
      </p:sp>
      <p:graphicFrame>
        <p:nvGraphicFramePr>
          <p:cNvPr id="8195" name="Object 6"/>
          <p:cNvGraphicFramePr>
            <a:graphicFrameLocks noChangeAspect="1"/>
          </p:cNvGraphicFramePr>
          <p:nvPr/>
        </p:nvGraphicFramePr>
        <p:xfrm>
          <a:off x="3379788" y="3571875"/>
          <a:ext cx="2386012" cy="1341438"/>
        </p:xfrm>
        <a:graphic>
          <a:graphicData uri="http://schemas.openxmlformats.org/presentationml/2006/ole">
            <p:oleObj spid="_x0000_s8195" name="Równanie" r:id="rId4" imgW="812520" imgH="457200" progId="Equation.3">
              <p:embed/>
            </p:oleObj>
          </a:graphicData>
        </a:graphic>
      </p:graphicFrame>
      <p:sp>
        <p:nvSpPr>
          <p:cNvPr id="12" name="pole tekstowe 6"/>
          <p:cNvSpPr txBox="1">
            <a:spLocks noChangeArrowheads="1"/>
          </p:cNvSpPr>
          <p:nvPr/>
        </p:nvSpPr>
        <p:spPr bwMode="auto">
          <a:xfrm>
            <a:off x="142875" y="5000625"/>
            <a:ext cx="8858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l-PL" sz="2400" dirty="0">
                <a:latin typeface="+mj-lt"/>
              </a:rPr>
              <a:t>Możemy używając ich napisać następującą równość:</a:t>
            </a:r>
          </a:p>
        </p:txBody>
      </p:sp>
      <p:graphicFrame>
        <p:nvGraphicFramePr>
          <p:cNvPr id="8196" name="Object 8"/>
          <p:cNvGraphicFramePr>
            <a:graphicFrameLocks noChangeAspect="1"/>
          </p:cNvGraphicFramePr>
          <p:nvPr/>
        </p:nvGraphicFramePr>
        <p:xfrm>
          <a:off x="1962150" y="5481638"/>
          <a:ext cx="5219700" cy="746125"/>
        </p:xfrm>
        <a:graphic>
          <a:graphicData uri="http://schemas.openxmlformats.org/presentationml/2006/ole">
            <p:oleObj spid="_x0000_s8196" name="Równanie" r:id="rId5" imgW="177768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Prędkość fazowa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E27B7-B9C7-44E8-9CEE-FB85976881A8}" type="slidenum">
              <a:rPr lang="pl-PL"/>
              <a:pPr>
                <a:defRPr/>
              </a:pPr>
              <a:t>15</a:t>
            </a:fld>
            <a:endParaRPr lang="pl-PL"/>
          </a:p>
        </p:txBody>
      </p:sp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142875" y="1571625"/>
            <a:ext cx="8858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l-PL" sz="2400" dirty="0">
                <a:latin typeface="+mj-lt"/>
              </a:rPr>
              <a:t>Prędkość fazowa w kierunku x:</a:t>
            </a:r>
          </a:p>
        </p:txBody>
      </p:sp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2335213" y="2000250"/>
          <a:ext cx="4473575" cy="1266825"/>
        </p:xfrm>
        <a:graphic>
          <a:graphicData uri="http://schemas.openxmlformats.org/presentationml/2006/ole">
            <p:oleObj spid="_x0000_s9218" name="Równanie" r:id="rId3" imgW="1523880" imgH="431640" progId="Equation.3">
              <p:embed/>
            </p:oleObj>
          </a:graphicData>
        </a:graphic>
      </p:graphicFrame>
      <p:graphicFrame>
        <p:nvGraphicFramePr>
          <p:cNvPr id="9219" name="Object 7"/>
          <p:cNvGraphicFramePr>
            <a:graphicFrameLocks noChangeAspect="1"/>
          </p:cNvGraphicFramePr>
          <p:nvPr/>
        </p:nvGraphicFramePr>
        <p:xfrm>
          <a:off x="1403350" y="3197225"/>
          <a:ext cx="6337300" cy="1303338"/>
        </p:xfrm>
        <a:graphic>
          <a:graphicData uri="http://schemas.openxmlformats.org/presentationml/2006/ole">
            <p:oleObj spid="_x0000_s9219" name="Równanie" r:id="rId4" imgW="2158920" imgH="444240" progId="Equation.3">
              <p:embed/>
            </p:oleObj>
          </a:graphicData>
        </a:graphic>
      </p:graphicFrame>
      <p:sp>
        <p:nvSpPr>
          <p:cNvPr id="14" name="pole tekstowe 6"/>
          <p:cNvSpPr txBox="1">
            <a:spLocks noChangeArrowheads="1"/>
          </p:cNvSpPr>
          <p:nvPr/>
        </p:nvSpPr>
        <p:spPr bwMode="auto">
          <a:xfrm>
            <a:off x="142875" y="4500563"/>
            <a:ext cx="8858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l-PL" sz="2400" dirty="0">
                <a:latin typeface="+mj-lt"/>
              </a:rPr>
              <a:t>Prędkość fazowa w kierunku z:</a:t>
            </a:r>
          </a:p>
        </p:txBody>
      </p:sp>
      <p:graphicFrame>
        <p:nvGraphicFramePr>
          <p:cNvPr id="9220" name="Object 9"/>
          <p:cNvGraphicFramePr>
            <a:graphicFrameLocks noChangeAspect="1"/>
          </p:cNvGraphicFramePr>
          <p:nvPr/>
        </p:nvGraphicFramePr>
        <p:xfrm>
          <a:off x="2987675" y="4786313"/>
          <a:ext cx="3168650" cy="1266825"/>
        </p:xfrm>
        <a:graphic>
          <a:graphicData uri="http://schemas.openxmlformats.org/presentationml/2006/ole">
            <p:oleObj spid="_x0000_s9220" name="Równanie" r:id="rId5" imgW="1079280" imgH="431640" progId="Equation.3">
              <p:embed/>
            </p:oleObj>
          </a:graphicData>
        </a:graphic>
      </p:graphicFrame>
      <p:sp>
        <p:nvSpPr>
          <p:cNvPr id="16" name="pole tekstowe 6"/>
          <p:cNvSpPr txBox="1">
            <a:spLocks noChangeArrowheads="1"/>
          </p:cNvSpPr>
          <p:nvPr/>
        </p:nvSpPr>
        <p:spPr bwMode="auto">
          <a:xfrm>
            <a:off x="142875" y="6000750"/>
            <a:ext cx="8858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l-PL" sz="2400" dirty="0">
                <a:latin typeface="+mj-lt"/>
              </a:rPr>
              <a:t>v – prędkość prostopadła do czoła fali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Prędkość fazowa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4D08D9-54C0-43C9-BC62-32D6886DEA82}" type="slidenum">
              <a:rPr lang="pl-PL"/>
              <a:pPr>
                <a:defRPr/>
              </a:pPr>
              <a:t>16</a:t>
            </a:fld>
            <a:endParaRPr lang="pl-PL"/>
          </a:p>
        </p:txBody>
      </p:sp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142875" y="1571625"/>
            <a:ext cx="88582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l-PL" sz="2400" dirty="0">
                <a:latin typeface="+mj-lt"/>
              </a:rPr>
              <a:t>Widać, że w obu przypadkach prędkość fazowa jest większa niż prędkość mierzona prostopadle do kierunku czoła fali. Oznacza to, że w przypadku granicy próżni i innego ośrodka materialnego prędkość fazowa będzie większa od prędkości światła. Nie jest to bynajmniej równoznaczne z naruszeniem wniosków wynikających z teorii względności. Mówi ona, że prędkość światła jest najszybszą możliwą prędkością, z jaką może poruszać się materia lub rozchodzić się informacja. W naszym przypadku nie porusza się żaden materialny przedmiot. Prędkość fazowa jest prędkością, z jaką porusza się fikcyjny punkt przecięcia czoła fali i linii narysowanej w wybranym kierunku.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Prędkość fazowa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6148A-8012-45D4-9508-E5C0A764AD21}" type="slidenum">
              <a:rPr lang="pl-PL"/>
              <a:pPr>
                <a:defRPr/>
              </a:pPr>
              <a:t>17</a:t>
            </a:fld>
            <a:endParaRPr lang="pl-PL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6263" y="1597025"/>
            <a:ext cx="5451475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dirty="0" smtClean="0">
                <a:solidFill>
                  <a:srgbClr val="7B9899"/>
                </a:solidFill>
              </a:rPr>
              <a:t>Kąt Brewstera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2ADC44-A3F4-4EAA-A130-7220033AD5D7}" type="slidenum">
              <a:rPr lang="pl-PL"/>
              <a:pPr>
                <a:defRPr/>
              </a:pPr>
              <a:t>18</a:t>
            </a:fld>
            <a:endParaRPr lang="pl-PL"/>
          </a:p>
        </p:txBody>
      </p:sp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4500562" y="1928802"/>
            <a:ext cx="450056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l-PL" sz="2000" dirty="0">
                <a:latin typeface="+mj-lt"/>
              </a:rPr>
              <a:t>Sir </a:t>
            </a:r>
            <a:r>
              <a:rPr lang="pl-PL" sz="2000" b="1" dirty="0">
                <a:latin typeface="+mj-lt"/>
              </a:rPr>
              <a:t>David Brewster</a:t>
            </a:r>
            <a:r>
              <a:rPr lang="pl-PL" sz="2000" dirty="0">
                <a:latin typeface="+mj-lt"/>
              </a:rPr>
              <a:t> (1781 - 1868) - angielski fizyk, rektor uniwersytetów - </a:t>
            </a:r>
            <a:r>
              <a:rPr lang="pl-PL" sz="2000" dirty="0" err="1">
                <a:latin typeface="+mj-lt"/>
              </a:rPr>
              <a:t>św</a:t>
            </a:r>
            <a:r>
              <a:rPr lang="pl-PL" sz="2000" dirty="0">
                <a:latin typeface="+mj-lt"/>
              </a:rPr>
              <a:t> Andrzeja od 1838 i Edynburskiego od 1859. Zajmował się między innymi polaryzacją światła. Wynalazł kalejdoskop, który mógł się według niego przydać do projektowania dywanów. Wynalazł również stereoskop soczewkowy, stanowiący znaczny postęp w stosunku do stereoskopu zwierciadlanego Wheatstone'a.</a:t>
            </a:r>
          </a:p>
        </p:txBody>
      </p:sp>
      <p:pic>
        <p:nvPicPr>
          <p:cNvPr id="10247" name="Obraz 19" descr="Plik:DavidBrewst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926"/>
            <a:ext cx="4184047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dirty="0" smtClean="0">
                <a:solidFill>
                  <a:srgbClr val="7B9899"/>
                </a:solidFill>
              </a:rPr>
              <a:t>Kąt Brewstera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2ADC44-A3F4-4EAA-A130-7220033AD5D7}" type="slidenum">
              <a:rPr lang="pl-PL"/>
              <a:pPr>
                <a:defRPr/>
              </a:pPr>
              <a:t>19</a:t>
            </a:fld>
            <a:endParaRPr lang="pl-PL"/>
          </a:p>
        </p:txBody>
      </p:sp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4357687" y="1571625"/>
            <a:ext cx="464343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l-PL" dirty="0" smtClean="0">
                <a:latin typeface="+mj-lt"/>
              </a:rPr>
              <a:t>Gdy na granicę ośrodków przezroczystych pada światło niespolaryzowane pod takim kątem, że promień odbity i załamany tworzą kąt prosty, to światło odbite jest całkowicie spolaryzowane. Kierunek pola elektrycznego światła odbitego jest prostopadły do płaszczyzny padania (płaszczyzny rysunku). Polaryzacja ta w optyce zwana jest prostopadłą i oznaczana </a:t>
            </a:r>
            <a:r>
              <a:rPr lang="pl-PL" b="1" dirty="0" smtClean="0">
                <a:latin typeface="+mj-lt"/>
              </a:rPr>
              <a:t>S</a:t>
            </a:r>
            <a:r>
              <a:rPr lang="pl-PL" dirty="0" smtClean="0">
                <a:latin typeface="+mj-lt"/>
              </a:rPr>
              <a:t>. Promień załamany jest spolaryzowany częściowo.</a:t>
            </a:r>
          </a:p>
          <a:p>
            <a:pPr algn="just"/>
            <a:r>
              <a:rPr lang="pl-PL" dirty="0" smtClean="0">
                <a:latin typeface="+mj-lt"/>
              </a:rPr>
              <a:t>Zjawisko kąta Brewstera stosuje się do polaryzacji światła przez odbicie oraz do </a:t>
            </a:r>
            <a:r>
              <a:rPr lang="pl-PL" dirty="0" err="1" smtClean="0">
                <a:latin typeface="+mj-lt"/>
              </a:rPr>
              <a:t>bezodbiciowego</a:t>
            </a:r>
            <a:r>
              <a:rPr lang="pl-PL" dirty="0" smtClean="0">
                <a:latin typeface="+mj-lt"/>
              </a:rPr>
              <a:t> przechodzenia światła spolaryzowanego w elementach optycznych zwanych </a:t>
            </a:r>
            <a:r>
              <a:rPr lang="pl-PL" i="1" dirty="0" smtClean="0">
                <a:latin typeface="+mj-lt"/>
              </a:rPr>
              <a:t>okienkami Brewstera</a:t>
            </a:r>
            <a:r>
              <a:rPr lang="pl-PL" dirty="0" smtClean="0">
                <a:latin typeface="+mj-lt"/>
              </a:rPr>
              <a:t>, stosowanych często w laserach</a:t>
            </a:r>
          </a:p>
          <a:p>
            <a:pPr algn="just">
              <a:defRPr/>
            </a:pPr>
            <a:endParaRPr lang="pl-PL" dirty="0">
              <a:latin typeface="+mj-lt"/>
            </a:endParaRPr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928934"/>
            <a:ext cx="410629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357158" y="1643050"/>
            <a:ext cx="38576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l-PL" dirty="0" smtClean="0">
                <a:latin typeface="+mj-lt"/>
              </a:rPr>
              <a:t>Jest </a:t>
            </a:r>
            <a:r>
              <a:rPr lang="pl-PL" dirty="0">
                <a:latin typeface="+mj-lt"/>
              </a:rPr>
              <a:t>to kąt padania światła na materiał przezroczysty, dla którego promień odbity jest całkowicie spolaryzowany liniowo</a:t>
            </a:r>
            <a:r>
              <a:rPr lang="pl-PL" dirty="0" smtClean="0">
                <a:latin typeface="+mj-lt"/>
              </a:rPr>
              <a:t>.</a:t>
            </a:r>
            <a:endParaRPr lang="pl-PL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Fala padająca ukośnie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2D4381-1A1C-46D6-9765-A736CE6AC489}" type="slidenum">
              <a:rPr lang="pl-PL"/>
              <a:pPr>
                <a:defRPr/>
              </a:pPr>
              <a:t>2</a:t>
            </a:fld>
            <a:endParaRPr lang="pl-PL"/>
          </a:p>
        </p:txBody>
      </p:sp>
      <p:sp>
        <p:nvSpPr>
          <p:cNvPr id="14340" name="pole tekstowe 6"/>
          <p:cNvSpPr txBox="1">
            <a:spLocks noChangeArrowheads="1"/>
          </p:cNvSpPr>
          <p:nvPr/>
        </p:nvSpPr>
        <p:spPr bwMode="auto">
          <a:xfrm>
            <a:off x="142875" y="1857375"/>
            <a:ext cx="8858250" cy="390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l-PL" sz="2400" dirty="0" smtClean="0">
                <a:latin typeface="+mj-lt"/>
              </a:rPr>
              <a:t>Fala pada ukośnie na granicę dwóch ośrodków to bardzo istotny z praktycznego punktu widzenia przypadek. </a:t>
            </a:r>
          </a:p>
          <a:p>
            <a:pPr algn="just">
              <a:lnSpc>
                <a:spcPct val="150000"/>
              </a:lnSpc>
            </a:pPr>
            <a:r>
              <a:rPr lang="pl-PL" sz="2400" dirty="0" smtClean="0">
                <a:latin typeface="+mj-lt"/>
              </a:rPr>
              <a:t>Mamy z nim do czynienia: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l-PL" sz="2400" dirty="0" smtClean="0">
                <a:latin typeface="+mj-lt"/>
              </a:rPr>
              <a:t>przy odbiciu fal radiowych od ziemi w radiodyfuzji i radiokomunikacji ruchomej lądowej na zakresie fal metrowych i mikrofal, 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l-PL" sz="2400" dirty="0" smtClean="0">
                <a:latin typeface="+mj-lt"/>
              </a:rPr>
              <a:t>a także podczas odbicia fal krótkich od jonosfery.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dirty="0" smtClean="0">
                <a:solidFill>
                  <a:srgbClr val="7B9899"/>
                </a:solidFill>
              </a:rPr>
              <a:t>Kąt Brewstera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2ADC44-A3F4-4EAA-A130-7220033AD5D7}" type="slidenum">
              <a:rPr lang="pl-PL"/>
              <a:pPr>
                <a:defRPr/>
              </a:pPr>
              <a:t>20</a:t>
            </a:fld>
            <a:endParaRPr lang="pl-PL"/>
          </a:p>
        </p:txBody>
      </p:sp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142875" y="1571625"/>
            <a:ext cx="8858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l-PL" sz="2400" dirty="0">
                <a:latin typeface="+mj-lt"/>
              </a:rPr>
              <a:t>W przypadku polaryzacji równoległej występuje jeszcze jedno ciekawe zjawisko. Kąt padania </a:t>
            </a:r>
            <a:r>
              <a:rPr lang="el-GR" sz="2400" dirty="0">
                <a:latin typeface="+mj-lt"/>
              </a:rPr>
              <a:t>θ</a:t>
            </a:r>
            <a:r>
              <a:rPr lang="pl-PL" sz="2400" baseline="-25000" dirty="0">
                <a:latin typeface="+mj-lt"/>
              </a:rPr>
              <a:t>b </a:t>
            </a:r>
            <a:r>
              <a:rPr lang="pl-PL" sz="2400" dirty="0">
                <a:latin typeface="+mj-lt"/>
              </a:rPr>
              <a:t>, przy którym </a:t>
            </a:r>
            <a:r>
              <a:rPr lang="el-GR" sz="2400" dirty="0">
                <a:latin typeface="+mj-lt"/>
              </a:rPr>
              <a:t>Γ</a:t>
            </a:r>
            <a:r>
              <a:rPr lang="pl-PL" sz="2400" dirty="0">
                <a:latin typeface="+mj-lt"/>
              </a:rPr>
              <a:t> = 0, nazywamy </a:t>
            </a:r>
            <a:r>
              <a:rPr lang="pl-PL" sz="2400" b="1" i="1" dirty="0">
                <a:latin typeface="+mj-lt"/>
              </a:rPr>
              <a:t>kątem Brewstera. </a:t>
            </a:r>
            <a:r>
              <a:rPr lang="pl-PL" sz="2400" dirty="0">
                <a:latin typeface="+mj-lt"/>
              </a:rPr>
              <a:t>Pojawia się on, kiedy </a:t>
            </a:r>
            <a:r>
              <a:rPr lang="el-GR" sz="2400" dirty="0">
                <a:latin typeface="+mj-lt"/>
              </a:rPr>
              <a:t>θ</a:t>
            </a:r>
            <a:r>
              <a:rPr lang="pl-PL" sz="2400" baseline="-25000" dirty="0">
                <a:latin typeface="+mj-lt"/>
              </a:rPr>
              <a:t>i</a:t>
            </a:r>
            <a:r>
              <a:rPr lang="pl-PL" sz="2400" dirty="0">
                <a:latin typeface="+mj-lt"/>
              </a:rPr>
              <a:t> = </a:t>
            </a:r>
            <a:r>
              <a:rPr lang="el-GR" sz="2400" dirty="0">
                <a:latin typeface="+mj-lt"/>
              </a:rPr>
              <a:t>θ</a:t>
            </a:r>
            <a:r>
              <a:rPr lang="pl-PL" sz="2400" baseline="-25000" dirty="0">
                <a:latin typeface="+mj-lt"/>
              </a:rPr>
              <a:t>b</a:t>
            </a:r>
            <a:r>
              <a:rPr lang="pl-PL" sz="2400" dirty="0">
                <a:latin typeface="+mj-lt"/>
              </a:rPr>
              <a:t>:</a:t>
            </a:r>
          </a:p>
        </p:txBody>
      </p:sp>
      <p:graphicFrame>
        <p:nvGraphicFramePr>
          <p:cNvPr id="10242" name="Object 9"/>
          <p:cNvGraphicFramePr>
            <a:graphicFrameLocks noChangeAspect="1"/>
          </p:cNvGraphicFramePr>
          <p:nvPr/>
        </p:nvGraphicFramePr>
        <p:xfrm>
          <a:off x="2786050" y="2928934"/>
          <a:ext cx="3578225" cy="671512"/>
        </p:xfrm>
        <a:graphic>
          <a:graphicData uri="http://schemas.openxmlformats.org/presentationml/2006/ole">
            <p:oleObj spid="_x0000_s56322" name="Równanie" r:id="rId3" imgW="1218960" imgH="228600" progId="Equation.3">
              <p:embed/>
            </p:oleObj>
          </a:graphicData>
        </a:graphic>
      </p:graphicFrame>
      <p:sp>
        <p:nvSpPr>
          <p:cNvPr id="14" name="pole tekstowe 6"/>
          <p:cNvSpPr txBox="1">
            <a:spLocks noChangeArrowheads="1"/>
          </p:cNvSpPr>
          <p:nvPr/>
        </p:nvSpPr>
        <p:spPr bwMode="auto">
          <a:xfrm>
            <a:off x="142875" y="3929063"/>
            <a:ext cx="88582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l-PL" sz="2400" b="1" i="1" dirty="0">
                <a:latin typeface="+mj-lt"/>
              </a:rPr>
              <a:t>Jeśli na granicę dwóch dielektryków pada fala o dowolnej polaryzacji pod kątem równym kątowi Brewstera, to fala odbita jest spolaryzowana liniowo i ma tylko składową pola elektrycznego prostopadłą do płaszczyzny padania wektora (polaryzacja prostopadła).</a:t>
            </a:r>
            <a:endParaRPr lang="pl-PL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Polaryzacja prostopadła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D5F1FD-FB8E-4AA9-B6E2-3DFDDBC0839C}" type="slidenum">
              <a:rPr lang="pl-PL"/>
              <a:pPr>
                <a:defRPr/>
              </a:pPr>
              <a:t>21</a:t>
            </a:fld>
            <a:endParaRPr lang="pl-PL"/>
          </a:p>
        </p:txBody>
      </p:sp>
      <p:pic>
        <p:nvPicPr>
          <p:cNvPr id="35844" name="Obraz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643063"/>
            <a:ext cx="8072438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rostokąt 6"/>
          <p:cNvSpPr/>
          <p:nvPr/>
        </p:nvSpPr>
        <p:spPr>
          <a:xfrm>
            <a:off x="357188" y="5857875"/>
            <a:ext cx="85725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l-PL" dirty="0" smtClean="0">
                <a:latin typeface="+mj-lt"/>
              </a:rPr>
              <a:t>Fala </a:t>
            </a:r>
            <a:r>
              <a:rPr lang="pl-PL" dirty="0">
                <a:latin typeface="+mj-lt"/>
              </a:rPr>
              <a:t>płaska padająca na granicę dwóch ośrodków- polaryzacja prostopadła.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b="1" dirty="0" smtClean="0"/>
              <a:t>Polaryzacja prostopadła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BE9235-77C3-4D7E-BB35-C67005FFF59E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sp>
        <p:nvSpPr>
          <p:cNvPr id="11273" name="Rectangle 6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l-PL"/>
          </a:p>
        </p:txBody>
      </p:sp>
      <p:sp>
        <p:nvSpPr>
          <p:cNvPr id="11274" name="Rectangle 7"/>
          <p:cNvSpPr>
            <a:spLocks noChangeArrowheads="1"/>
          </p:cNvSpPr>
          <p:nvPr/>
        </p:nvSpPr>
        <p:spPr bwMode="auto">
          <a:xfrm>
            <a:off x="0" y="2038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142875" y="3214688"/>
            <a:ext cx="8643938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pl-PL" sz="2400" dirty="0">
                <a:latin typeface="+mn-lt"/>
                <a:ea typeface="Calibri" pitchFamily="34" charset="0"/>
                <a:cs typeface="Times New Roman" pitchFamily="18" charset="0"/>
              </a:rPr>
              <a:t>     Fala odbita i przechodząca  do drugiego ośrodka:</a:t>
            </a:r>
            <a:endParaRPr lang="pl-PL" sz="2400" dirty="0">
              <a:latin typeface="+mn-lt"/>
            </a:endParaRPr>
          </a:p>
        </p:txBody>
      </p:sp>
      <p:sp>
        <p:nvSpPr>
          <p:cNvPr id="11276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77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l-PL"/>
          </a:p>
        </p:txBody>
      </p:sp>
      <p:graphicFrame>
        <p:nvGraphicFramePr>
          <p:cNvPr id="11266" name="Object 11"/>
          <p:cNvGraphicFramePr>
            <a:graphicFrameLocks noChangeAspect="1"/>
          </p:cNvGraphicFramePr>
          <p:nvPr/>
        </p:nvGraphicFramePr>
        <p:xfrm>
          <a:off x="4610100" y="2679700"/>
          <a:ext cx="280988" cy="642938"/>
        </p:xfrm>
        <a:graphic>
          <a:graphicData uri="http://schemas.openxmlformats.org/presentationml/2006/ole">
            <p:oleObj spid="_x0000_s11266" name="Równanie" r:id="rId3" imgW="114120" imgH="215640" progId="Equation.3">
              <p:embed/>
            </p:oleObj>
          </a:graphicData>
        </a:graphic>
      </p:graphicFrame>
      <p:sp>
        <p:nvSpPr>
          <p:cNvPr id="11278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79" name="Rectangle 14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l-PL"/>
          </a:p>
        </p:txBody>
      </p:sp>
      <p:graphicFrame>
        <p:nvGraphicFramePr>
          <p:cNvPr id="11267" name="Object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1267" name="Równanie" r:id="rId4" imgW="114120" imgH="215640" progId="Equation.3">
              <p:embed/>
            </p:oleObj>
          </a:graphicData>
        </a:graphic>
      </p:graphicFrame>
      <p:sp>
        <p:nvSpPr>
          <p:cNvPr id="11280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1" name="Rectangle 18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l-PL"/>
          </a:p>
        </p:txBody>
      </p:sp>
      <p:sp>
        <p:nvSpPr>
          <p:cNvPr id="11282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3" name="Rectangle 25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l-PL"/>
          </a:p>
        </p:txBody>
      </p:sp>
      <p:graphicFrame>
        <p:nvGraphicFramePr>
          <p:cNvPr id="11268" name="Object 27"/>
          <p:cNvGraphicFramePr>
            <a:graphicFrameLocks noChangeAspect="1"/>
          </p:cNvGraphicFramePr>
          <p:nvPr/>
        </p:nvGraphicFramePr>
        <p:xfrm>
          <a:off x="1821657" y="2214563"/>
          <a:ext cx="5500687" cy="857250"/>
        </p:xfrm>
        <a:graphic>
          <a:graphicData uri="http://schemas.openxmlformats.org/presentationml/2006/ole">
            <p:oleObj spid="_x0000_s11268" name="Równanie" r:id="rId5" imgW="1384200" imgH="253800" progId="Equation.3">
              <p:embed/>
            </p:oleObj>
          </a:graphicData>
        </a:graphic>
      </p:graphicFrame>
      <p:sp>
        <p:nvSpPr>
          <p:cNvPr id="43036" name="Rectangle 28"/>
          <p:cNvSpPr>
            <a:spLocks noChangeArrowheads="1"/>
          </p:cNvSpPr>
          <p:nvPr/>
        </p:nvSpPr>
        <p:spPr bwMode="auto">
          <a:xfrm>
            <a:off x="0" y="1643063"/>
            <a:ext cx="74215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84188" eaLnBrk="0" hangingPunct="0"/>
            <a:r>
              <a:rPr lang="pl-PL" sz="2400" dirty="0">
                <a:latin typeface="Georgia" pitchFamily="18" charset="0"/>
                <a:cs typeface="Times New Roman" pitchFamily="18" charset="0"/>
              </a:rPr>
              <a:t>Fala padająca może być zapisana jako</a:t>
            </a:r>
            <a:endParaRPr lang="pl-PL" sz="2400" dirty="0">
              <a:latin typeface="Georgia" pitchFamily="18" charset="0"/>
            </a:endParaRPr>
          </a:p>
        </p:txBody>
      </p:sp>
      <p:sp>
        <p:nvSpPr>
          <p:cNvPr id="11285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6" name="Rectangle 31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l-PL"/>
          </a:p>
        </p:txBody>
      </p:sp>
      <p:graphicFrame>
        <p:nvGraphicFramePr>
          <p:cNvPr id="11269" name="Object 33"/>
          <p:cNvGraphicFramePr>
            <a:graphicFrameLocks noChangeAspect="1"/>
          </p:cNvGraphicFramePr>
          <p:nvPr/>
        </p:nvGraphicFramePr>
        <p:xfrm>
          <a:off x="1393032" y="3643313"/>
          <a:ext cx="6357937" cy="857250"/>
        </p:xfrm>
        <a:graphic>
          <a:graphicData uri="http://schemas.openxmlformats.org/presentationml/2006/ole">
            <p:oleObj spid="_x0000_s11269" name="Równanie" r:id="rId6" imgW="1536480" imgH="253800" progId="Equation.3">
              <p:embed/>
            </p:oleObj>
          </a:graphicData>
        </a:graphic>
      </p:graphicFrame>
      <p:sp>
        <p:nvSpPr>
          <p:cNvPr id="11287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8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1270" name="Object 39"/>
          <p:cNvGraphicFramePr>
            <a:graphicFrameLocks noChangeAspect="1"/>
          </p:cNvGraphicFramePr>
          <p:nvPr/>
        </p:nvGraphicFramePr>
        <p:xfrm>
          <a:off x="321469" y="4643438"/>
          <a:ext cx="8501063" cy="1428750"/>
        </p:xfrm>
        <a:graphic>
          <a:graphicData uri="http://schemas.openxmlformats.org/presentationml/2006/ole">
            <p:oleObj spid="_x0000_s11270" name="Równanie" r:id="rId7" imgW="27302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b="1" dirty="0" smtClean="0">
                <a:solidFill>
                  <a:srgbClr val="7B9899"/>
                </a:solidFill>
              </a:rPr>
              <a:t>Współczynnik odbicia i transmisji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20AA86-B7AF-41FD-80B2-473C0DC7EED6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sp>
        <p:nvSpPr>
          <p:cNvPr id="122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295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l-PL"/>
          </a:p>
        </p:txBody>
      </p:sp>
      <p:graphicFrame>
        <p:nvGraphicFramePr>
          <p:cNvPr id="12290" name="Symbol zastępczy zawartości 7"/>
          <p:cNvGraphicFramePr>
            <a:graphicFrameLocks noChangeAspect="1"/>
          </p:cNvGraphicFramePr>
          <p:nvPr>
            <p:ph sz="quarter" idx="1"/>
          </p:nvPr>
        </p:nvGraphicFramePr>
        <p:xfrm>
          <a:off x="1524000" y="2000250"/>
          <a:ext cx="6096000" cy="1357313"/>
        </p:xfrm>
        <a:graphic>
          <a:graphicData uri="http://schemas.openxmlformats.org/presentationml/2006/ole">
            <p:oleObj spid="_x0000_s12290" name="Równanie" r:id="rId3" imgW="1536480" imgH="431640" progId="Equation.3">
              <p:embed/>
            </p:oleObj>
          </a:graphicData>
        </a:graphic>
      </p:graphicFrame>
      <p:graphicFrame>
        <p:nvGraphicFramePr>
          <p:cNvPr id="12291" name="Object 7"/>
          <p:cNvGraphicFramePr>
            <a:graphicFrameLocks noChangeAspect="1"/>
          </p:cNvGraphicFramePr>
          <p:nvPr/>
        </p:nvGraphicFramePr>
        <p:xfrm>
          <a:off x="1464469" y="4286250"/>
          <a:ext cx="6215063" cy="1285875"/>
        </p:xfrm>
        <a:graphic>
          <a:graphicData uri="http://schemas.openxmlformats.org/presentationml/2006/ole">
            <p:oleObj spid="_x0000_s12291" name="Równanie" r:id="rId4" imgW="152388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b="1" dirty="0" smtClean="0">
                <a:solidFill>
                  <a:srgbClr val="7B9899"/>
                </a:solidFill>
              </a:rPr>
              <a:t>Impedancja falowa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4865D0-83E5-4862-9E5A-4BC1FC6BB1FC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1500188" y="3000375"/>
          <a:ext cx="6143625" cy="1500188"/>
        </p:xfrm>
        <a:graphic>
          <a:graphicData uri="http://schemas.openxmlformats.org/presentationml/2006/ole">
            <p:oleObj spid="_x0000_s13314" name="Równanie" r:id="rId3" imgW="1866600" imgH="469800" progId="Equation.3">
              <p:embed/>
            </p:oleObj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142875" y="2000250"/>
            <a:ext cx="88582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2400" dirty="0">
                <a:latin typeface="+mj-lt"/>
              </a:rPr>
              <a:t>Dla przypadku polaryzacji prostopadłej impedancja falowa przyjmuje następującą postać: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b="1" dirty="0" smtClean="0"/>
              <a:t>Polaryzacja prostopadła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0AA85A-BB26-42DF-AD27-89C7660E7AE6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178594" y="5715000"/>
            <a:ext cx="8786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pl-PL" dirty="0" smtClean="0">
                <a:latin typeface="+mj-lt"/>
                <a:ea typeface="Calibri" pitchFamily="34" charset="0"/>
                <a:cs typeface="Times New Roman" pitchFamily="18" charset="0"/>
              </a:rPr>
              <a:t>Zależność </a:t>
            </a:r>
            <a:r>
              <a:rPr lang="pl-PL" dirty="0">
                <a:latin typeface="+mj-lt"/>
                <a:ea typeface="Calibri" pitchFamily="34" charset="0"/>
                <a:cs typeface="Times New Roman" pitchFamily="18" charset="0"/>
              </a:rPr>
              <a:t>modułu współczynnika odbicia dla polaryzacji prostopadłej i równoległej w funkcji kąta padania.</a:t>
            </a:r>
            <a:endParaRPr lang="pl-PL" dirty="0">
              <a:latin typeface="+mj-lt"/>
            </a:endParaRPr>
          </a:p>
        </p:txBody>
      </p:sp>
      <p:pic>
        <p:nvPicPr>
          <p:cNvPr id="3686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88" y="1571612"/>
            <a:ext cx="7286625" cy="40719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8643938" cy="758825"/>
          </a:xfrm>
        </p:spPr>
        <p:txBody>
          <a:bodyPr/>
          <a:lstStyle/>
          <a:p>
            <a:pPr>
              <a:defRPr/>
            </a:pPr>
            <a:r>
              <a:rPr lang="pl-PL" sz="3200" b="1" dirty="0" smtClean="0"/>
              <a:t>Fala przechodząca do drugiego ośrodka</a:t>
            </a:r>
            <a:endParaRPr lang="pl-PL" sz="3200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BCB112-2477-40B4-9A20-ECE2E5E30EE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graphicFrame>
        <p:nvGraphicFramePr>
          <p:cNvPr id="14338" name="Symbol zastępczy zawartości 4"/>
          <p:cNvGraphicFramePr>
            <a:graphicFrameLocks noChangeAspect="1"/>
          </p:cNvGraphicFramePr>
          <p:nvPr>
            <p:ph sz="quarter" idx="1"/>
          </p:nvPr>
        </p:nvGraphicFramePr>
        <p:xfrm>
          <a:off x="1500188" y="1857375"/>
          <a:ext cx="6096000" cy="1400175"/>
        </p:xfrm>
        <a:graphic>
          <a:graphicData uri="http://schemas.openxmlformats.org/presentationml/2006/ole">
            <p:oleObj spid="_x0000_s14338" name="Równanie" r:id="rId3" imgW="1879560" imgH="431640" progId="Equation.3">
              <p:embed/>
            </p:oleObj>
          </a:graphicData>
        </a:graphic>
      </p:graphicFrame>
      <p:graphicFrame>
        <p:nvGraphicFramePr>
          <p:cNvPr id="14339" name="Object 4"/>
          <p:cNvGraphicFramePr>
            <a:graphicFrameLocks noChangeAspect="1"/>
          </p:cNvGraphicFramePr>
          <p:nvPr/>
        </p:nvGraphicFramePr>
        <p:xfrm>
          <a:off x="1976438" y="4000500"/>
          <a:ext cx="5143500" cy="1431925"/>
        </p:xfrm>
        <a:graphic>
          <a:graphicData uri="http://schemas.openxmlformats.org/presentationml/2006/ole">
            <p:oleObj spid="_x0000_s14339" name="Równanie" r:id="rId4" imgW="12315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sz="3000" b="1" dirty="0" smtClean="0"/>
              <a:t>Zależność współczynnika odbicia dla lądu</a:t>
            </a:r>
            <a:endParaRPr lang="pl-PL" sz="3000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F8D8C-FE82-48BD-805B-154E96987C70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142875" y="5786438"/>
            <a:ext cx="87868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84188" algn="ctr" eaLnBrk="0" hangingPunct="0"/>
            <a:r>
              <a:rPr lang="pl-PL" dirty="0" smtClean="0">
                <a:latin typeface="Georgia" pitchFamily="18" charset="0"/>
                <a:cs typeface="Times New Roman" pitchFamily="18" charset="0"/>
              </a:rPr>
              <a:t>Moduł </a:t>
            </a:r>
            <a:r>
              <a:rPr lang="pl-PL" dirty="0">
                <a:latin typeface="Georgia" pitchFamily="18" charset="0"/>
                <a:cs typeface="Times New Roman" pitchFamily="18" charset="0"/>
              </a:rPr>
              <a:t>i faza współczynnika odbicia dla płaskiej ziemi </a:t>
            </a:r>
            <a:endParaRPr lang="pl-PL" dirty="0" smtClean="0">
              <a:latin typeface="Georgia" pitchFamily="18" charset="0"/>
              <a:cs typeface="Times New Roman" pitchFamily="18" charset="0"/>
            </a:endParaRPr>
          </a:p>
          <a:p>
            <a:pPr indent="484188" algn="ctr" eaLnBrk="0" hangingPunct="0"/>
            <a:r>
              <a:rPr lang="pl-PL" dirty="0" smtClean="0">
                <a:latin typeface="Georgia" pitchFamily="18" charset="0"/>
                <a:cs typeface="Times New Roman" pitchFamily="18" charset="0"/>
              </a:rPr>
              <a:t>(ε</a:t>
            </a:r>
            <a:r>
              <a:rPr lang="pl-PL" baseline="-30000" dirty="0" smtClean="0">
                <a:latin typeface="Georgia" pitchFamily="18" charset="0"/>
                <a:cs typeface="Times New Roman" pitchFamily="18" charset="0"/>
              </a:rPr>
              <a:t>r</a:t>
            </a:r>
            <a:r>
              <a:rPr lang="pl-PL" dirty="0" smtClean="0">
                <a:latin typeface="Georgia" pitchFamily="18" charset="0"/>
                <a:cs typeface="Times New Roman" pitchFamily="18" charset="0"/>
              </a:rPr>
              <a:t>=10, σ</a:t>
            </a:r>
            <a:r>
              <a:rPr lang="pl-PL" dirty="0">
                <a:latin typeface="Georgia" pitchFamily="18" charset="0"/>
                <a:cs typeface="Times New Roman" pitchFamily="18" charset="0"/>
              </a:rPr>
              <a:t>= 2*10</a:t>
            </a:r>
            <a:r>
              <a:rPr lang="pl-PL" baseline="30000" dirty="0">
                <a:latin typeface="Georgia" pitchFamily="18" charset="0"/>
                <a:cs typeface="Times New Roman" pitchFamily="18" charset="0"/>
              </a:rPr>
              <a:t>-3</a:t>
            </a:r>
            <a:r>
              <a:rPr lang="pl-PL" dirty="0">
                <a:latin typeface="Georgia" pitchFamily="18" charset="0"/>
                <a:cs typeface="Times New Roman" pitchFamily="18" charset="0"/>
              </a:rPr>
              <a:t>S/m, f=3 </a:t>
            </a:r>
            <a:r>
              <a:rPr lang="pl-PL" dirty="0" err="1">
                <a:latin typeface="Georgia" pitchFamily="18" charset="0"/>
                <a:cs typeface="Times New Roman" pitchFamily="18" charset="0"/>
              </a:rPr>
              <a:t>GHz</a:t>
            </a:r>
            <a:r>
              <a:rPr lang="pl-PL" dirty="0">
                <a:latin typeface="Georgia" pitchFamily="18" charset="0"/>
                <a:cs typeface="Times New Roman" pitchFamily="18" charset="0"/>
              </a:rPr>
              <a:t>, h- polaryzacja pozioma, v- polaryzacja pionowa)</a:t>
            </a:r>
            <a:endParaRPr lang="pl-PL" dirty="0">
              <a:latin typeface="Georgia" pitchFamily="18" charset="0"/>
            </a:endParaRPr>
          </a:p>
        </p:txBody>
      </p:sp>
      <p:pic>
        <p:nvPicPr>
          <p:cNvPr id="3789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643063"/>
            <a:ext cx="82867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sz="3000" b="1" dirty="0" smtClean="0"/>
              <a:t>Zależność współczynnika odbicia dla wody</a:t>
            </a:r>
            <a:endParaRPr lang="pl-PL" sz="3000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FDAC1A-2251-4F86-A044-4AB9F98A7395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250032" y="5715000"/>
            <a:ext cx="8643937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l-PL" dirty="0" smtClean="0">
                <a:latin typeface="+mj-lt"/>
              </a:rPr>
              <a:t>Moduł </a:t>
            </a:r>
            <a:r>
              <a:rPr lang="pl-PL" dirty="0">
                <a:latin typeface="+mj-lt"/>
              </a:rPr>
              <a:t>i faza współczynnika odbicia dla wody </a:t>
            </a:r>
            <a:r>
              <a:rPr lang="pl-PL" dirty="0" smtClean="0">
                <a:latin typeface="+mj-lt"/>
              </a:rPr>
              <a:t>morskiej</a:t>
            </a:r>
          </a:p>
          <a:p>
            <a:pPr algn="ctr">
              <a:defRPr/>
            </a:pPr>
            <a:r>
              <a:rPr lang="pl-PL" dirty="0" smtClean="0">
                <a:latin typeface="+mj-lt"/>
              </a:rPr>
              <a:t>(</a:t>
            </a:r>
            <a:r>
              <a:rPr lang="pl-PL" dirty="0">
                <a:latin typeface="+mj-lt"/>
              </a:rPr>
              <a:t>ε</a:t>
            </a:r>
            <a:r>
              <a:rPr lang="pl-PL" baseline="-25000" dirty="0">
                <a:latin typeface="+mj-lt"/>
              </a:rPr>
              <a:t>r</a:t>
            </a:r>
            <a:r>
              <a:rPr lang="pl-PL" dirty="0">
                <a:latin typeface="+mj-lt"/>
              </a:rPr>
              <a:t>=69, σ= 6,5 S/m, f=3 </a:t>
            </a:r>
            <a:r>
              <a:rPr lang="pl-PL" dirty="0" err="1">
                <a:latin typeface="+mj-lt"/>
              </a:rPr>
              <a:t>GHz</a:t>
            </a:r>
            <a:r>
              <a:rPr lang="pl-PL" dirty="0">
                <a:latin typeface="+mj-lt"/>
              </a:rPr>
              <a:t>)</a:t>
            </a:r>
          </a:p>
        </p:txBody>
      </p:sp>
      <p:pic>
        <p:nvPicPr>
          <p:cNvPr id="389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643063"/>
            <a:ext cx="828675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sz="3200" b="1" dirty="0" smtClean="0"/>
              <a:t>Fala o 2 przeciwstawnych </a:t>
            </a:r>
            <a:r>
              <a:rPr lang="pl-PL" sz="3200" b="1" dirty="0" err="1" smtClean="0"/>
              <a:t>skrętnościach</a:t>
            </a:r>
            <a:endParaRPr lang="pl-PL" sz="3200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B6F38D-1217-4F39-A471-376C32F2DDB5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643063"/>
            <a:ext cx="828675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07156" y="5715000"/>
            <a:ext cx="89296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pl-PL" dirty="0" smtClean="0">
                <a:latin typeface="+mj-lt"/>
                <a:ea typeface="Calibri" pitchFamily="34" charset="0"/>
                <a:cs typeface="Times New Roman" pitchFamily="18" charset="0"/>
              </a:rPr>
              <a:t>Moduł </a:t>
            </a:r>
            <a:r>
              <a:rPr lang="pl-PL" dirty="0">
                <a:latin typeface="+mj-lt"/>
                <a:ea typeface="Calibri" pitchFamily="34" charset="0"/>
                <a:cs typeface="Times New Roman" pitchFamily="18" charset="0"/>
              </a:rPr>
              <a:t>i faza współczynnika odbicia dla ziemi </a:t>
            </a:r>
            <a:r>
              <a:rPr lang="pl-PL" dirty="0" smtClean="0">
                <a:latin typeface="+mj-lt"/>
                <a:ea typeface="Calibri" pitchFamily="34" charset="0"/>
                <a:cs typeface="Times New Roman" pitchFamily="18" charset="0"/>
              </a:rPr>
              <a:t>(</a:t>
            </a:r>
            <a:r>
              <a:rPr lang="pl-PL" dirty="0">
                <a:latin typeface="+mj-lt"/>
                <a:ea typeface="Calibri" pitchFamily="34" charset="0"/>
                <a:cs typeface="Times New Roman" pitchFamily="18" charset="0"/>
              </a:rPr>
              <a:t>ε</a:t>
            </a:r>
            <a:r>
              <a:rPr lang="pl-PL" baseline="-30000" dirty="0">
                <a:latin typeface="+mj-lt"/>
                <a:ea typeface="Calibri" pitchFamily="34" charset="0"/>
                <a:cs typeface="Times New Roman" pitchFamily="18" charset="0"/>
              </a:rPr>
              <a:t>r</a:t>
            </a:r>
            <a:r>
              <a:rPr lang="pl-PL" dirty="0">
                <a:latin typeface="+mj-lt"/>
                <a:ea typeface="Calibri" pitchFamily="34" charset="0"/>
                <a:cs typeface="Times New Roman" pitchFamily="18" charset="0"/>
              </a:rPr>
              <a:t>=10, σ= 2*10</a:t>
            </a:r>
            <a:r>
              <a:rPr lang="pl-PL" baseline="30000" dirty="0">
                <a:latin typeface="+mj-lt"/>
                <a:ea typeface="Calibri" pitchFamily="34" charset="0"/>
                <a:cs typeface="Times New Roman" pitchFamily="18" charset="0"/>
              </a:rPr>
              <a:t>-3</a:t>
            </a:r>
            <a:r>
              <a:rPr lang="pl-PL" dirty="0">
                <a:latin typeface="+mj-lt"/>
                <a:ea typeface="Calibri" pitchFamily="34" charset="0"/>
                <a:cs typeface="Times New Roman" pitchFamily="18" charset="0"/>
              </a:rPr>
              <a:t>S/m, f=3 </a:t>
            </a:r>
            <a:r>
              <a:rPr lang="pl-PL" dirty="0" err="1">
                <a:latin typeface="+mj-lt"/>
                <a:ea typeface="Calibri" pitchFamily="34" charset="0"/>
                <a:cs typeface="Times New Roman" pitchFamily="18" charset="0"/>
              </a:rPr>
              <a:t>GHz</a:t>
            </a:r>
            <a:r>
              <a:rPr lang="pl-PL" dirty="0">
                <a:latin typeface="+mj-lt"/>
                <a:ea typeface="Calibri" pitchFamily="34" charset="0"/>
                <a:cs typeface="Times New Roman" pitchFamily="18" charset="0"/>
              </a:rPr>
              <a:t>) </a:t>
            </a:r>
            <a:endParaRPr lang="pl-PL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pl-PL" dirty="0" smtClean="0">
                <a:latin typeface="+mj-lt"/>
                <a:ea typeface="Calibri" pitchFamily="34" charset="0"/>
                <a:cs typeface="Times New Roman" pitchFamily="18" charset="0"/>
              </a:rPr>
              <a:t>dla </a:t>
            </a:r>
            <a:r>
              <a:rPr lang="pl-PL" dirty="0">
                <a:latin typeface="+mj-lt"/>
                <a:ea typeface="Calibri" pitchFamily="34" charset="0"/>
                <a:cs typeface="Times New Roman" pitchFamily="18" charset="0"/>
              </a:rPr>
              <a:t>polaryzacji kołowej , co- fala o </a:t>
            </a:r>
            <a:r>
              <a:rPr lang="pl-PL" dirty="0" smtClean="0">
                <a:latin typeface="+mj-lt"/>
                <a:ea typeface="Calibri" pitchFamily="34" charset="0"/>
                <a:cs typeface="Times New Roman" pitchFamily="18" charset="0"/>
              </a:rPr>
              <a:t>przeciwnej skrętności</a:t>
            </a:r>
            <a:r>
              <a:rPr lang="pl-PL" dirty="0"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endParaRPr lang="pl-PL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Fala padająca ukośnie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2C69AE-BD9F-4A1F-A9BF-5775BDC9F4C2}" type="slidenum">
              <a:rPr lang="pl-PL"/>
              <a:pPr>
                <a:defRPr/>
              </a:pPr>
              <a:t>3</a:t>
            </a:fld>
            <a:endParaRPr lang="pl-PL"/>
          </a:p>
        </p:txBody>
      </p:sp>
      <p:sp>
        <p:nvSpPr>
          <p:cNvPr id="14340" name="pole tekstowe 6"/>
          <p:cNvSpPr txBox="1">
            <a:spLocks noChangeArrowheads="1"/>
          </p:cNvSpPr>
          <p:nvPr/>
        </p:nvSpPr>
        <p:spPr bwMode="auto">
          <a:xfrm>
            <a:off x="4000496" y="1571612"/>
            <a:ext cx="492919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l-PL" sz="1700" dirty="0" smtClean="0">
                <a:latin typeface="+mj-lt"/>
              </a:rPr>
              <a:t>Założymy, że mamy dwa bezstratne ośrodki, jak to pokazano. Kąty </a:t>
            </a:r>
            <a:r>
              <a:rPr lang="pl-PL" sz="1700" dirty="0" err="1" smtClean="0">
                <a:latin typeface="+mj-lt"/>
              </a:rPr>
              <a:t>θ</a:t>
            </a:r>
            <a:r>
              <a:rPr lang="pl-PL" sz="1700" baseline="-25000" dirty="0" err="1" smtClean="0">
                <a:latin typeface="+mj-lt"/>
              </a:rPr>
              <a:t>i</a:t>
            </a:r>
            <a:r>
              <a:rPr lang="pl-PL" sz="1700" dirty="0" smtClean="0">
                <a:latin typeface="+mj-lt"/>
              </a:rPr>
              <a:t> , </a:t>
            </a:r>
            <a:r>
              <a:rPr lang="pl-PL" sz="1700" dirty="0" err="1" smtClean="0">
                <a:latin typeface="+mj-lt"/>
              </a:rPr>
              <a:t>θ</a:t>
            </a:r>
            <a:r>
              <a:rPr lang="pl-PL" sz="1700" baseline="-25000" dirty="0" err="1" smtClean="0">
                <a:latin typeface="+mj-lt"/>
              </a:rPr>
              <a:t>r</a:t>
            </a:r>
            <a:r>
              <a:rPr lang="pl-PL" sz="1700" dirty="0" smtClean="0">
                <a:latin typeface="+mj-lt"/>
              </a:rPr>
              <a:t> i </a:t>
            </a:r>
            <a:r>
              <a:rPr lang="pl-PL" sz="1700" dirty="0" err="1" smtClean="0">
                <a:latin typeface="+mj-lt"/>
              </a:rPr>
              <a:t>θ</a:t>
            </a:r>
            <a:r>
              <a:rPr lang="pl-PL" sz="1700" baseline="-25000" dirty="0" err="1" smtClean="0">
                <a:latin typeface="+mj-lt"/>
              </a:rPr>
              <a:t>t</a:t>
            </a:r>
            <a:r>
              <a:rPr lang="pl-PL" sz="1700" dirty="0" smtClean="0">
                <a:latin typeface="+mj-lt"/>
              </a:rPr>
              <a:t> zwiemy odpowiednio </a:t>
            </a:r>
            <a:r>
              <a:rPr lang="pl-PL" sz="1700" b="1" i="1" dirty="0" smtClean="0">
                <a:latin typeface="+mj-lt"/>
              </a:rPr>
              <a:t>kątem padania, odbicia </a:t>
            </a:r>
            <a:r>
              <a:rPr lang="pl-PL" sz="1700" dirty="0" smtClean="0">
                <a:latin typeface="+mj-lt"/>
              </a:rPr>
              <a:t>i </a:t>
            </a:r>
            <a:r>
              <a:rPr lang="pl-PL" sz="1700" b="1" i="1" dirty="0" smtClean="0">
                <a:latin typeface="+mj-lt"/>
              </a:rPr>
              <a:t>załamania. </a:t>
            </a:r>
            <a:r>
              <a:rPr lang="pl-PL" sz="1700" dirty="0" smtClean="0">
                <a:latin typeface="+mj-lt"/>
              </a:rPr>
              <a:t>Problem fali padającej ukośnie rozbijemy na dwa </a:t>
            </a:r>
            <a:r>
              <a:rPr lang="pl-PL" sz="1700" dirty="0" err="1" smtClean="0">
                <a:latin typeface="+mj-lt"/>
              </a:rPr>
              <a:t>podproblemy</a:t>
            </a:r>
            <a:r>
              <a:rPr lang="pl-PL" sz="1700" dirty="0" smtClean="0">
                <a:latin typeface="+mj-lt"/>
              </a:rPr>
              <a:t>. Pierwszy będzie dotyczył fali, której wektor pola elektrycznego będzie leżał w płaszczyźnie padania </a:t>
            </a:r>
            <a:r>
              <a:rPr lang="pl-PL" sz="1700" dirty="0" err="1" smtClean="0">
                <a:latin typeface="+mj-lt"/>
              </a:rPr>
              <a:t>xz</a:t>
            </a:r>
            <a:r>
              <a:rPr lang="pl-PL" sz="1700" dirty="0" smtClean="0">
                <a:latin typeface="+mj-lt"/>
              </a:rPr>
              <a:t> </a:t>
            </a:r>
            <a:r>
              <a:rPr lang="pl-PL" sz="1700" b="1" i="1" dirty="0" smtClean="0">
                <a:latin typeface="+mj-lt"/>
              </a:rPr>
              <a:t>{polaryzacja równoległa). </a:t>
            </a:r>
            <a:r>
              <a:rPr lang="pl-PL" sz="1700" dirty="0" smtClean="0">
                <a:latin typeface="+mj-lt"/>
              </a:rPr>
              <a:t>Drugi </a:t>
            </a:r>
            <a:r>
              <a:rPr lang="pl-PL" sz="1700" dirty="0" err="1" smtClean="0">
                <a:latin typeface="+mj-lt"/>
              </a:rPr>
              <a:t>podproblem</a:t>
            </a:r>
            <a:r>
              <a:rPr lang="pl-PL" sz="1700" dirty="0" smtClean="0">
                <a:latin typeface="+mj-lt"/>
              </a:rPr>
              <a:t> będzie dotyczył fali, której wektor E będzie prostopadły do płaszczyzny </a:t>
            </a:r>
            <a:r>
              <a:rPr lang="pl-PL" sz="1700" dirty="0" err="1" smtClean="0">
                <a:latin typeface="+mj-lt"/>
              </a:rPr>
              <a:t>xz</a:t>
            </a:r>
            <a:r>
              <a:rPr lang="pl-PL" sz="1700" dirty="0" smtClean="0">
                <a:latin typeface="+mj-lt"/>
              </a:rPr>
              <a:t> </a:t>
            </a:r>
            <a:r>
              <a:rPr lang="pl-PL" sz="1700" b="1" i="1" dirty="0" smtClean="0">
                <a:latin typeface="+mj-lt"/>
              </a:rPr>
              <a:t>{polaryzacja prostopadła). </a:t>
            </a:r>
            <a:r>
              <a:rPr lang="pl-PL" sz="1700" dirty="0" smtClean="0">
                <a:latin typeface="+mj-lt"/>
              </a:rPr>
              <a:t>Każda płaska fala elektromagnetyczna może być zawsze wyrażona jako liniowa kombinacja dwóch podanych przypadków. Napiszemy wyrażenia na falę padającą, odbitą i transmitowaną dla każdego z dwóch ośrodków, a następnie dopasujemy warunki brzegowe w celu znalezienia nieznanych amplitud fal oraz kątów odbicia i załamania.</a:t>
            </a:r>
            <a:endParaRPr lang="pl-PL" sz="1700" dirty="0">
              <a:latin typeface="+mj-lt"/>
            </a:endParaRPr>
          </a:p>
        </p:txBody>
      </p:sp>
      <p:sp>
        <p:nvSpPr>
          <p:cNvPr id="104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pSp>
        <p:nvGrpSpPr>
          <p:cNvPr id="1046" name="Group 1"/>
          <p:cNvGrpSpPr>
            <a:grpSpLocks/>
          </p:cNvGrpSpPr>
          <p:nvPr/>
        </p:nvGrpSpPr>
        <p:grpSpPr bwMode="auto">
          <a:xfrm>
            <a:off x="0" y="1428736"/>
            <a:ext cx="4000497" cy="3571886"/>
            <a:chOff x="2361" y="3324"/>
            <a:chExt cx="8750" cy="4320"/>
          </a:xfrm>
        </p:grpSpPr>
        <p:sp>
          <p:nvSpPr>
            <p:cNvPr id="1047" name="AutoShape 28"/>
            <p:cNvSpPr>
              <a:spLocks noChangeArrowheads="1" noTextEdit="1"/>
            </p:cNvSpPr>
            <p:nvPr/>
          </p:nvSpPr>
          <p:spPr bwMode="auto">
            <a:xfrm>
              <a:off x="2361" y="3324"/>
              <a:ext cx="875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1048" name="AutoShape 27"/>
            <p:cNvCxnSpPr>
              <a:cxnSpLocks noChangeShapeType="1"/>
            </p:cNvCxnSpPr>
            <p:nvPr/>
          </p:nvCxnSpPr>
          <p:spPr bwMode="auto">
            <a:xfrm flipV="1">
              <a:off x="6688" y="3475"/>
              <a:ext cx="1" cy="40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9" name="AutoShape 26"/>
            <p:cNvCxnSpPr>
              <a:cxnSpLocks noChangeShapeType="1"/>
            </p:cNvCxnSpPr>
            <p:nvPr/>
          </p:nvCxnSpPr>
          <p:spPr bwMode="auto">
            <a:xfrm>
              <a:off x="2812" y="5505"/>
              <a:ext cx="7907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50" name="AutoShape 25"/>
            <p:cNvCxnSpPr>
              <a:cxnSpLocks noChangeShapeType="1"/>
            </p:cNvCxnSpPr>
            <p:nvPr/>
          </p:nvCxnSpPr>
          <p:spPr bwMode="auto">
            <a:xfrm flipV="1">
              <a:off x="6688" y="5106"/>
              <a:ext cx="1484" cy="3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51" name="AutoShape 24"/>
            <p:cNvCxnSpPr>
              <a:cxnSpLocks noChangeShapeType="1"/>
            </p:cNvCxnSpPr>
            <p:nvPr/>
          </p:nvCxnSpPr>
          <p:spPr bwMode="auto">
            <a:xfrm flipH="1" flipV="1">
              <a:off x="5669" y="4841"/>
              <a:ext cx="1020" cy="66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52" name="AutoShape 23"/>
            <p:cNvCxnSpPr>
              <a:cxnSpLocks noChangeShapeType="1"/>
            </p:cNvCxnSpPr>
            <p:nvPr/>
          </p:nvCxnSpPr>
          <p:spPr bwMode="auto">
            <a:xfrm flipH="1">
              <a:off x="5505" y="5543"/>
              <a:ext cx="1109" cy="6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53" name="AutoShape 22"/>
            <p:cNvCxnSpPr>
              <a:cxnSpLocks noChangeShapeType="1"/>
            </p:cNvCxnSpPr>
            <p:nvPr/>
          </p:nvCxnSpPr>
          <p:spPr bwMode="auto">
            <a:xfrm flipV="1">
              <a:off x="6688" y="4598"/>
              <a:ext cx="3389" cy="90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4" name="AutoShape 21"/>
            <p:cNvCxnSpPr>
              <a:cxnSpLocks noChangeShapeType="1"/>
            </p:cNvCxnSpPr>
            <p:nvPr/>
          </p:nvCxnSpPr>
          <p:spPr bwMode="auto">
            <a:xfrm flipH="1" flipV="1">
              <a:off x="4119" y="3828"/>
              <a:ext cx="2569" cy="167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55" name="AutoShape 20"/>
            <p:cNvCxnSpPr>
              <a:cxnSpLocks noChangeShapeType="1"/>
            </p:cNvCxnSpPr>
            <p:nvPr/>
          </p:nvCxnSpPr>
          <p:spPr bwMode="auto">
            <a:xfrm flipH="1">
              <a:off x="3852" y="5505"/>
              <a:ext cx="2837" cy="156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56" name="Arc 19"/>
            <p:cNvSpPr>
              <a:spLocks/>
            </p:cNvSpPr>
            <p:nvPr/>
          </p:nvSpPr>
          <p:spPr bwMode="auto">
            <a:xfrm rot="-7887458">
              <a:off x="5631" y="4942"/>
              <a:ext cx="556" cy="866"/>
            </a:xfrm>
            <a:custGeom>
              <a:avLst/>
              <a:gdLst>
                <a:gd name="T0" fmla="*/ 9 w 21600"/>
                <a:gd name="T1" fmla="*/ 0 h 22403"/>
                <a:gd name="T2" fmla="*/ 14 w 21600"/>
                <a:gd name="T3" fmla="*/ 33 h 22403"/>
                <a:gd name="T4" fmla="*/ 0 w 21600"/>
                <a:gd name="T5" fmla="*/ 25 h 224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22403"/>
                <a:gd name="T11" fmla="*/ 21600 w 21600"/>
                <a:gd name="T12" fmla="*/ 22403 h 224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2403" fill="none" extrusionOk="0">
                  <a:moveTo>
                    <a:pt x="13384" y="0"/>
                  </a:moveTo>
                  <a:cubicBezTo>
                    <a:pt x="18573" y="4096"/>
                    <a:pt x="21600" y="10342"/>
                    <a:pt x="21600" y="16953"/>
                  </a:cubicBezTo>
                  <a:cubicBezTo>
                    <a:pt x="21600" y="18792"/>
                    <a:pt x="21365" y="20623"/>
                    <a:pt x="20901" y="22403"/>
                  </a:cubicBezTo>
                </a:path>
                <a:path w="21600" h="22403" stroke="0" extrusionOk="0">
                  <a:moveTo>
                    <a:pt x="13384" y="0"/>
                  </a:moveTo>
                  <a:cubicBezTo>
                    <a:pt x="18573" y="4096"/>
                    <a:pt x="21600" y="10342"/>
                    <a:pt x="21600" y="16953"/>
                  </a:cubicBezTo>
                  <a:cubicBezTo>
                    <a:pt x="21600" y="18792"/>
                    <a:pt x="21365" y="20623"/>
                    <a:pt x="20901" y="22403"/>
                  </a:cubicBezTo>
                  <a:lnTo>
                    <a:pt x="0" y="1695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7" name="Arc 18"/>
            <p:cNvSpPr>
              <a:spLocks/>
            </p:cNvSpPr>
            <p:nvPr/>
          </p:nvSpPr>
          <p:spPr bwMode="auto">
            <a:xfrm rot="9543274">
              <a:off x="5557" y="5407"/>
              <a:ext cx="772" cy="519"/>
            </a:xfrm>
            <a:custGeom>
              <a:avLst/>
              <a:gdLst>
                <a:gd name="T0" fmla="*/ 23 w 21600"/>
                <a:gd name="T1" fmla="*/ 0 h 22359"/>
                <a:gd name="T2" fmla="*/ 24 w 21600"/>
                <a:gd name="T3" fmla="*/ 12 h 22359"/>
                <a:gd name="T4" fmla="*/ 0 w 21600"/>
                <a:gd name="T5" fmla="*/ 6 h 22359"/>
                <a:gd name="T6" fmla="*/ 0 60000 65536"/>
                <a:gd name="T7" fmla="*/ 0 60000 65536"/>
                <a:gd name="T8" fmla="*/ 0 60000 65536"/>
                <a:gd name="T9" fmla="*/ 0 w 21600"/>
                <a:gd name="T10" fmla="*/ 0 h 22359"/>
                <a:gd name="T11" fmla="*/ 21600 w 21600"/>
                <a:gd name="T12" fmla="*/ 22359 h 223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2359" fill="none" extrusionOk="0">
                  <a:moveTo>
                    <a:pt x="18119" y="-1"/>
                  </a:moveTo>
                  <a:cubicBezTo>
                    <a:pt x="20391" y="3500"/>
                    <a:pt x="21600" y="7584"/>
                    <a:pt x="21600" y="11758"/>
                  </a:cubicBezTo>
                  <a:cubicBezTo>
                    <a:pt x="21600" y="15471"/>
                    <a:pt x="20642" y="19123"/>
                    <a:pt x="18819" y="22358"/>
                  </a:cubicBezTo>
                </a:path>
                <a:path w="21600" h="22359" stroke="0" extrusionOk="0">
                  <a:moveTo>
                    <a:pt x="18119" y="-1"/>
                  </a:moveTo>
                  <a:cubicBezTo>
                    <a:pt x="20391" y="3500"/>
                    <a:pt x="21600" y="7584"/>
                    <a:pt x="21600" y="11758"/>
                  </a:cubicBezTo>
                  <a:cubicBezTo>
                    <a:pt x="21600" y="15471"/>
                    <a:pt x="20642" y="19123"/>
                    <a:pt x="18819" y="22358"/>
                  </a:cubicBezTo>
                  <a:lnTo>
                    <a:pt x="0" y="11758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8" name="Arc 17"/>
            <p:cNvSpPr>
              <a:spLocks/>
            </p:cNvSpPr>
            <p:nvPr/>
          </p:nvSpPr>
          <p:spPr bwMode="auto">
            <a:xfrm rot="1537889">
              <a:off x="7126" y="5152"/>
              <a:ext cx="882" cy="391"/>
            </a:xfrm>
            <a:custGeom>
              <a:avLst/>
              <a:gdLst>
                <a:gd name="T0" fmla="*/ 25 w 20525"/>
                <a:gd name="T1" fmla="*/ 0 h 16953"/>
                <a:gd name="T2" fmla="*/ 38 w 20525"/>
                <a:gd name="T3" fmla="*/ 5 h 16953"/>
                <a:gd name="T4" fmla="*/ 0 w 20525"/>
                <a:gd name="T5" fmla="*/ 9 h 16953"/>
                <a:gd name="T6" fmla="*/ 0 60000 65536"/>
                <a:gd name="T7" fmla="*/ 0 60000 65536"/>
                <a:gd name="T8" fmla="*/ 0 60000 65536"/>
                <a:gd name="T9" fmla="*/ 0 w 20525"/>
                <a:gd name="T10" fmla="*/ 0 h 16953"/>
                <a:gd name="T11" fmla="*/ 20525 w 20525"/>
                <a:gd name="T12" fmla="*/ 16953 h 169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525" h="16953" fill="none" extrusionOk="0">
                  <a:moveTo>
                    <a:pt x="13384" y="0"/>
                  </a:moveTo>
                  <a:cubicBezTo>
                    <a:pt x="16718" y="2631"/>
                    <a:pt x="19201" y="6187"/>
                    <a:pt x="20524" y="10223"/>
                  </a:cubicBezTo>
                </a:path>
                <a:path w="20525" h="16953" stroke="0" extrusionOk="0">
                  <a:moveTo>
                    <a:pt x="13384" y="0"/>
                  </a:moveTo>
                  <a:cubicBezTo>
                    <a:pt x="16718" y="2631"/>
                    <a:pt x="19201" y="6187"/>
                    <a:pt x="20524" y="10223"/>
                  </a:cubicBezTo>
                  <a:lnTo>
                    <a:pt x="0" y="1695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triangle" w="sm" len="med"/>
              <a:tailEnd type="triangle" w="sm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9" name="Text Box 16"/>
            <p:cNvSpPr txBox="1">
              <a:spLocks noChangeArrowheads="1"/>
            </p:cNvSpPr>
            <p:nvPr/>
          </p:nvSpPr>
          <p:spPr bwMode="auto">
            <a:xfrm>
              <a:off x="3923" y="7143"/>
              <a:ext cx="2360" cy="32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pl-PL" sz="1600">
                  <a:cs typeface="Times New Roman" pitchFamily="18" charset="0"/>
                </a:rPr>
                <a:t>Ośrodek 1</a:t>
              </a:r>
              <a:endParaRPr lang="pl-PL" sz="2000"/>
            </a:p>
          </p:txBody>
        </p:sp>
        <p:sp>
          <p:nvSpPr>
            <p:cNvPr id="1060" name="Text Box 15"/>
            <p:cNvSpPr txBox="1">
              <a:spLocks noChangeArrowheads="1"/>
            </p:cNvSpPr>
            <p:nvPr/>
          </p:nvSpPr>
          <p:spPr bwMode="auto">
            <a:xfrm>
              <a:off x="7390" y="7143"/>
              <a:ext cx="2315" cy="32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pl-PL" sz="1600" dirty="0">
                  <a:cs typeface="Times New Roman" pitchFamily="18" charset="0"/>
                </a:rPr>
                <a:t>Ośrodek 2</a:t>
              </a:r>
              <a:endParaRPr lang="pl-PL" sz="2000" dirty="0"/>
            </a:p>
          </p:txBody>
        </p:sp>
        <p:graphicFrame>
          <p:nvGraphicFramePr>
            <p:cNvPr id="1029" name="Object 14"/>
            <p:cNvGraphicFramePr>
              <a:graphicFrameLocks noChangeAspect="1"/>
            </p:cNvGraphicFramePr>
            <p:nvPr/>
          </p:nvGraphicFramePr>
          <p:xfrm>
            <a:off x="4727" y="3632"/>
            <a:ext cx="942" cy="510"/>
          </p:xfrm>
          <a:graphic>
            <a:graphicData uri="http://schemas.openxmlformats.org/presentationml/2006/ole">
              <p:oleObj spid="_x0000_s1029" name="Równanie" r:id="rId3" imgW="203024" imgH="203024" progId="Equation.3">
                <p:embed/>
              </p:oleObj>
            </a:graphicData>
          </a:graphic>
        </p:graphicFrame>
        <p:graphicFrame>
          <p:nvGraphicFramePr>
            <p:cNvPr id="1030" name="Object 13"/>
            <p:cNvGraphicFramePr>
              <a:graphicFrameLocks noChangeAspect="1"/>
            </p:cNvGraphicFramePr>
            <p:nvPr/>
          </p:nvGraphicFramePr>
          <p:xfrm>
            <a:off x="5668" y="3651"/>
            <a:ext cx="1020" cy="491"/>
          </p:xfrm>
          <a:graphic>
            <a:graphicData uri="http://schemas.openxmlformats.org/presentationml/2006/ole">
              <p:oleObj spid="_x0000_s1030" name="Równanie" r:id="rId4" imgW="228501" imgH="203112" progId="Equation.3">
                <p:embed/>
              </p:oleObj>
            </a:graphicData>
          </a:graphic>
        </p:graphicFrame>
        <p:graphicFrame>
          <p:nvGraphicFramePr>
            <p:cNvPr id="1031" name="Object 12"/>
            <p:cNvGraphicFramePr>
              <a:graphicFrameLocks noChangeAspect="1"/>
            </p:cNvGraphicFramePr>
            <p:nvPr/>
          </p:nvGraphicFramePr>
          <p:xfrm>
            <a:off x="2889" y="6175"/>
            <a:ext cx="850" cy="491"/>
          </p:xfrm>
          <a:graphic>
            <a:graphicData uri="http://schemas.openxmlformats.org/presentationml/2006/ole">
              <p:oleObj spid="_x0000_s1031" name="Równanie" r:id="rId5" imgW="190417" imgH="203112" progId="Equation.3">
                <p:embed/>
              </p:oleObj>
            </a:graphicData>
          </a:graphic>
        </p:graphicFrame>
        <p:graphicFrame>
          <p:nvGraphicFramePr>
            <p:cNvPr id="1032" name="Object 11"/>
            <p:cNvGraphicFramePr>
              <a:graphicFrameLocks noChangeAspect="1"/>
            </p:cNvGraphicFramePr>
            <p:nvPr/>
          </p:nvGraphicFramePr>
          <p:xfrm>
            <a:off x="7126" y="4346"/>
            <a:ext cx="882" cy="509"/>
          </p:xfrm>
          <a:graphic>
            <a:graphicData uri="http://schemas.openxmlformats.org/presentationml/2006/ole">
              <p:oleObj spid="_x0000_s1032" name="Równanie" r:id="rId6" imgW="190417" imgH="203112" progId="Equation.3">
                <p:embed/>
              </p:oleObj>
            </a:graphicData>
          </a:graphic>
        </p:graphicFrame>
        <p:graphicFrame>
          <p:nvGraphicFramePr>
            <p:cNvPr id="1033" name="Object 10"/>
            <p:cNvGraphicFramePr>
              <a:graphicFrameLocks noChangeAspect="1"/>
            </p:cNvGraphicFramePr>
            <p:nvPr/>
          </p:nvGraphicFramePr>
          <p:xfrm>
            <a:off x="3739" y="6161"/>
            <a:ext cx="988" cy="506"/>
          </p:xfrm>
          <a:graphic>
            <a:graphicData uri="http://schemas.openxmlformats.org/presentationml/2006/ole">
              <p:oleObj spid="_x0000_s1033" name="Równanie" r:id="rId7" imgW="215713" imgH="203024" progId="Equation.3">
                <p:embed/>
              </p:oleObj>
            </a:graphicData>
          </a:graphic>
        </p:graphicFrame>
        <p:graphicFrame>
          <p:nvGraphicFramePr>
            <p:cNvPr id="1034" name="Object 9"/>
            <p:cNvGraphicFramePr>
              <a:graphicFrameLocks noChangeAspect="1"/>
            </p:cNvGraphicFramePr>
            <p:nvPr/>
          </p:nvGraphicFramePr>
          <p:xfrm>
            <a:off x="8008" y="4377"/>
            <a:ext cx="910" cy="464"/>
          </p:xfrm>
          <a:graphic>
            <a:graphicData uri="http://schemas.openxmlformats.org/presentationml/2006/ole">
              <p:oleObj spid="_x0000_s1034" name="Równanie" r:id="rId8" imgW="215713" imgH="203024" progId="Equation.3">
                <p:embed/>
              </p:oleObj>
            </a:graphicData>
          </a:graphic>
        </p:graphicFrame>
        <p:graphicFrame>
          <p:nvGraphicFramePr>
            <p:cNvPr id="1035" name="Object 8"/>
            <p:cNvGraphicFramePr>
              <a:graphicFrameLocks noChangeAspect="1"/>
            </p:cNvGraphicFramePr>
            <p:nvPr/>
          </p:nvGraphicFramePr>
          <p:xfrm>
            <a:off x="8918" y="4943"/>
            <a:ext cx="643" cy="522"/>
          </p:xfrm>
          <a:graphic>
            <a:graphicData uri="http://schemas.openxmlformats.org/presentationml/2006/ole">
              <p:oleObj spid="_x0000_s1035" name="Równanie" r:id="rId9" imgW="152334" imgH="228501" progId="Equation.3">
                <p:embed/>
              </p:oleObj>
            </a:graphicData>
          </a:graphic>
        </p:graphicFrame>
        <p:graphicFrame>
          <p:nvGraphicFramePr>
            <p:cNvPr id="1036" name="Object 7"/>
            <p:cNvGraphicFramePr>
              <a:graphicFrameLocks noChangeAspect="1"/>
            </p:cNvGraphicFramePr>
            <p:nvPr/>
          </p:nvGraphicFramePr>
          <p:xfrm>
            <a:off x="4727" y="5632"/>
            <a:ext cx="643" cy="522"/>
          </p:xfrm>
          <a:graphic>
            <a:graphicData uri="http://schemas.openxmlformats.org/presentationml/2006/ole">
              <p:oleObj spid="_x0000_s1036" name="Równanie" r:id="rId10" imgW="152334" imgH="228501" progId="Equation.3">
                <p:embed/>
              </p:oleObj>
            </a:graphicData>
          </a:graphic>
        </p:graphicFrame>
        <p:graphicFrame>
          <p:nvGraphicFramePr>
            <p:cNvPr id="1037" name="Object 6"/>
            <p:cNvGraphicFramePr>
              <a:graphicFrameLocks noChangeAspect="1"/>
            </p:cNvGraphicFramePr>
            <p:nvPr/>
          </p:nvGraphicFramePr>
          <p:xfrm>
            <a:off x="4727" y="4782"/>
            <a:ext cx="697" cy="494"/>
          </p:xfrm>
          <a:graphic>
            <a:graphicData uri="http://schemas.openxmlformats.org/presentationml/2006/ole">
              <p:oleObj spid="_x0000_s1037" name="Równanie" r:id="rId11" imgW="164885" imgH="215619" progId="Equation.3">
                <p:embed/>
              </p:oleObj>
            </a:graphicData>
          </a:graphic>
        </p:graphicFrame>
        <p:graphicFrame>
          <p:nvGraphicFramePr>
            <p:cNvPr id="1038" name="Object 5"/>
            <p:cNvGraphicFramePr>
              <a:graphicFrameLocks noChangeAspect="1"/>
            </p:cNvGraphicFramePr>
            <p:nvPr/>
          </p:nvGraphicFramePr>
          <p:xfrm>
            <a:off x="4862" y="6580"/>
            <a:ext cx="643" cy="494"/>
          </p:xfrm>
          <a:graphic>
            <a:graphicData uri="http://schemas.openxmlformats.org/presentationml/2006/ole">
              <p:oleObj spid="_x0000_s1038" name="Równanie" r:id="rId12" imgW="152268" imgH="215713" progId="Equation.3">
                <p:embed/>
              </p:oleObj>
            </a:graphicData>
          </a:graphic>
        </p:graphicFrame>
        <p:graphicFrame>
          <p:nvGraphicFramePr>
            <p:cNvPr id="1039" name="Object 4"/>
            <p:cNvGraphicFramePr>
              <a:graphicFrameLocks noChangeAspect="1"/>
            </p:cNvGraphicFramePr>
            <p:nvPr/>
          </p:nvGraphicFramePr>
          <p:xfrm>
            <a:off x="7126" y="6580"/>
            <a:ext cx="697" cy="494"/>
          </p:xfrm>
          <a:graphic>
            <a:graphicData uri="http://schemas.openxmlformats.org/presentationml/2006/ole">
              <p:oleObj spid="_x0000_s1039" name="Równanie" r:id="rId13" imgW="164885" imgH="215619" progId="Equation.3">
                <p:embed/>
              </p:oleObj>
            </a:graphicData>
          </a:graphic>
        </p:graphicFrame>
        <p:graphicFrame>
          <p:nvGraphicFramePr>
            <p:cNvPr id="1040" name="Object 3"/>
            <p:cNvGraphicFramePr>
              <a:graphicFrameLocks noChangeAspect="1"/>
            </p:cNvGraphicFramePr>
            <p:nvPr/>
          </p:nvGraphicFramePr>
          <p:xfrm>
            <a:off x="5742" y="6580"/>
            <a:ext cx="749" cy="494"/>
          </p:xfrm>
          <a:graphic>
            <a:graphicData uri="http://schemas.openxmlformats.org/presentationml/2006/ole">
              <p:oleObj spid="_x0000_s1040" name="Równanie" r:id="rId14" imgW="177569" imgH="215619" progId="Equation.3">
                <p:embed/>
              </p:oleObj>
            </a:graphicData>
          </a:graphic>
        </p:graphicFrame>
        <p:graphicFrame>
          <p:nvGraphicFramePr>
            <p:cNvPr id="1041" name="Object 2"/>
            <p:cNvGraphicFramePr>
              <a:graphicFrameLocks noChangeAspect="1"/>
            </p:cNvGraphicFramePr>
            <p:nvPr/>
          </p:nvGraphicFramePr>
          <p:xfrm>
            <a:off x="8276" y="6580"/>
            <a:ext cx="806" cy="494"/>
          </p:xfrm>
          <a:graphic>
            <a:graphicData uri="http://schemas.openxmlformats.org/presentationml/2006/ole">
              <p:oleObj spid="_x0000_s1041" name="Równanie" r:id="rId15" imgW="190335" imgH="215713" progId="Equation.3">
                <p:embed/>
              </p:oleObj>
            </a:graphicData>
          </a:graphic>
        </p:graphicFrame>
      </p:grpSp>
      <p:graphicFrame>
        <p:nvGraphicFramePr>
          <p:cNvPr id="2" name="Object 32"/>
          <p:cNvGraphicFramePr>
            <a:graphicFrameLocks noChangeAspect="1"/>
          </p:cNvGraphicFramePr>
          <p:nvPr/>
        </p:nvGraphicFramePr>
        <p:xfrm>
          <a:off x="571472" y="5072074"/>
          <a:ext cx="357190" cy="465091"/>
        </p:xfrm>
        <a:graphic>
          <a:graphicData uri="http://schemas.openxmlformats.org/presentationml/2006/ole">
            <p:oleObj spid="_x0000_s1042" name="Równanie" r:id="rId16" imgW="152334" imgH="228501" progId="Equation.3">
              <p:embed/>
            </p:oleObj>
          </a:graphicData>
        </a:graphic>
      </p:graphicFrame>
      <p:graphicFrame>
        <p:nvGraphicFramePr>
          <p:cNvPr id="1043" name="Object 33"/>
          <p:cNvGraphicFramePr>
            <a:graphicFrameLocks noChangeAspect="1"/>
          </p:cNvGraphicFramePr>
          <p:nvPr/>
        </p:nvGraphicFramePr>
        <p:xfrm>
          <a:off x="571472" y="5500702"/>
          <a:ext cx="376710" cy="428628"/>
        </p:xfrm>
        <a:graphic>
          <a:graphicData uri="http://schemas.openxmlformats.org/presentationml/2006/ole">
            <p:oleObj spid="_x0000_s1043" name="Równanie" r:id="rId17" imgW="164885" imgH="215619" progId="Equation.3">
              <p:embed/>
            </p:oleObj>
          </a:graphicData>
        </a:graphic>
      </p:graphicFrame>
      <p:graphicFrame>
        <p:nvGraphicFramePr>
          <p:cNvPr id="1044" name="Object 34"/>
          <p:cNvGraphicFramePr>
            <a:graphicFrameLocks noChangeAspect="1"/>
          </p:cNvGraphicFramePr>
          <p:nvPr/>
        </p:nvGraphicFramePr>
        <p:xfrm>
          <a:off x="571472" y="5929330"/>
          <a:ext cx="357190" cy="465091"/>
        </p:xfrm>
        <a:graphic>
          <a:graphicData uri="http://schemas.openxmlformats.org/presentationml/2006/ole">
            <p:oleObj spid="_x0000_s1044" name="Równanie" r:id="rId18" imgW="152334" imgH="228501" progId="Equation.3">
              <p:embed/>
            </p:oleObj>
          </a:graphicData>
        </a:graphic>
      </p:graphicFrame>
      <p:sp>
        <p:nvSpPr>
          <p:cNvPr id="40" name="pole tekstowe 6"/>
          <p:cNvSpPr txBox="1">
            <a:spLocks noChangeArrowheads="1"/>
          </p:cNvSpPr>
          <p:nvPr/>
        </p:nvSpPr>
        <p:spPr bwMode="auto">
          <a:xfrm>
            <a:off x="1000100" y="5072074"/>
            <a:ext cx="1928813" cy="122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pl-PL" sz="1700" dirty="0" smtClean="0">
                <a:latin typeface="+mj-lt"/>
              </a:rPr>
              <a:t> kąt padania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pl-PL" sz="1700" dirty="0" smtClean="0">
                <a:latin typeface="+mj-lt"/>
              </a:rPr>
              <a:t> kąt odbicia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pl-PL" sz="1700" dirty="0" smtClean="0">
                <a:latin typeface="+mj-lt"/>
              </a:rPr>
              <a:t> kąt załamania</a:t>
            </a:r>
            <a:endParaRPr lang="pl-PL" sz="17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b="1" dirty="0" smtClean="0"/>
              <a:t>Polaryzacja prostopadła</a:t>
            </a:r>
            <a:endParaRPr lang="pl-PL" b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5AC9F0-0F63-46A9-98F6-E807B12A3382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14313" y="1643063"/>
            <a:ext cx="8720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pl-PL" sz="2400" dirty="0">
                <a:latin typeface="Georgia" pitchFamily="18" charset="0"/>
                <a:cs typeface="Times New Roman" pitchFamily="18" charset="0"/>
              </a:rPr>
              <a:t>Korzystając z warunków brzegowych dla E</a:t>
            </a:r>
            <a:r>
              <a:rPr lang="pl-PL" sz="2400" baseline="-30000" dirty="0">
                <a:latin typeface="Georgia" pitchFamily="18" charset="0"/>
                <a:cs typeface="Times New Roman" pitchFamily="18" charset="0"/>
              </a:rPr>
              <a:t>x</a:t>
            </a:r>
            <a:r>
              <a:rPr lang="pl-PL" sz="2400" dirty="0">
                <a:latin typeface="Georgia" pitchFamily="18" charset="0"/>
                <a:cs typeface="Times New Roman" pitchFamily="18" charset="0"/>
              </a:rPr>
              <a:t> i </a:t>
            </a:r>
            <a:r>
              <a:rPr lang="pl-PL" sz="2400" dirty="0" err="1">
                <a:latin typeface="Georgia" pitchFamily="18" charset="0"/>
                <a:cs typeface="Times New Roman" pitchFamily="18" charset="0"/>
              </a:rPr>
              <a:t>H</a:t>
            </a:r>
            <a:r>
              <a:rPr lang="pl-PL" sz="2400" baseline="-30000" dirty="0" err="1">
                <a:latin typeface="Georgia" pitchFamily="18" charset="0"/>
                <a:cs typeface="Times New Roman" pitchFamily="18" charset="0"/>
              </a:rPr>
              <a:t>y</a:t>
            </a:r>
            <a:r>
              <a:rPr lang="pl-PL" sz="2400" dirty="0">
                <a:latin typeface="Georgia" pitchFamily="18" charset="0"/>
                <a:cs typeface="Times New Roman" pitchFamily="18" charset="0"/>
              </a:rPr>
              <a:t> dla z=0 mamy:</a:t>
            </a:r>
            <a:endParaRPr lang="pl-PL" sz="2400" dirty="0">
              <a:latin typeface="Georgia" pitchFamily="18" charset="0"/>
            </a:endParaRPr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1000125" y="2500313"/>
          <a:ext cx="7143750" cy="3000375"/>
        </p:xfrm>
        <a:graphic>
          <a:graphicData uri="http://schemas.openxmlformats.org/presentationml/2006/ole">
            <p:oleObj spid="_x0000_s15362" name="Równanie" r:id="rId3" imgW="2730240" imgH="1104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b="1" dirty="0" smtClean="0">
                <a:solidFill>
                  <a:srgbClr val="7B9899"/>
                </a:solidFill>
              </a:rPr>
              <a:t>Współczynnik odbicia i transmisji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F85EB1-CFAE-47D6-A101-589A2AA72842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graphicFrame>
        <p:nvGraphicFramePr>
          <p:cNvPr id="16386" name="Symbol zastępczy zawartości 4"/>
          <p:cNvGraphicFramePr>
            <a:graphicFrameLocks noChangeAspect="1"/>
          </p:cNvGraphicFramePr>
          <p:nvPr>
            <p:ph sz="quarter" idx="1"/>
          </p:nvPr>
        </p:nvGraphicFramePr>
        <p:xfrm>
          <a:off x="1428750" y="1928813"/>
          <a:ext cx="6143625" cy="3643312"/>
        </p:xfrm>
        <a:graphic>
          <a:graphicData uri="http://schemas.openxmlformats.org/presentationml/2006/ole">
            <p:oleObj spid="_x0000_s16386" name="Równanie" r:id="rId3" imgW="1562040" imgH="1523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F85EB1-CFAE-47D6-A101-589A2AA72842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321571" y="1857364"/>
            <a:ext cx="6500858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pl-PL" sz="13800" b="1" i="1" dirty="0" smtClean="0">
                <a:latin typeface="+mj-lt"/>
                <a:ea typeface="Calibri" pitchFamily="34" charset="0"/>
                <a:cs typeface="Times New Roman" pitchFamily="18" charset="0"/>
              </a:rPr>
              <a:t>THE</a:t>
            </a:r>
          </a:p>
          <a:p>
            <a:pPr algn="ctr" eaLnBrk="0" hangingPunct="0">
              <a:defRPr/>
            </a:pPr>
            <a:r>
              <a:rPr lang="pl-PL" sz="13800" b="1" i="1" dirty="0" smtClean="0">
                <a:latin typeface="+mj-lt"/>
                <a:cs typeface="Times New Roman" pitchFamily="18" charset="0"/>
              </a:rPr>
              <a:t>END</a:t>
            </a:r>
            <a:endParaRPr lang="pl-PL" sz="13800" b="1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Fala padająca ukośnie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010688-9275-4EB4-BA7C-87026AA28EA3}" type="slidenum">
              <a:rPr lang="pl-PL"/>
              <a:pPr>
                <a:defRPr/>
              </a:pPr>
              <a:t>4</a:t>
            </a:fld>
            <a:endParaRPr lang="pl-PL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643063"/>
            <a:ext cx="86772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2714612" y="5429264"/>
            <a:ext cx="3714776" cy="416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pl-PL" sz="1600" dirty="0" smtClean="0">
                <a:latin typeface="+mj-lt"/>
              </a:rPr>
              <a:t>Podstawowe rodzaje propagacji</a:t>
            </a:r>
            <a:endParaRPr lang="pl-PL" sz="17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Polaryzacja równoległa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F26600-289A-471E-ADA7-6C878121874D}" type="slidenum">
              <a:rPr lang="pl-PL"/>
              <a:pPr>
                <a:defRPr/>
              </a:pPr>
              <a:t>5</a:t>
            </a:fld>
            <a:endParaRPr lang="pl-PL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 l="2534" t="6711"/>
          <a:stretch>
            <a:fillRect/>
          </a:stretch>
        </p:blipFill>
        <p:spPr bwMode="auto">
          <a:xfrm>
            <a:off x="1320800" y="1643063"/>
            <a:ext cx="6502400" cy="469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Polaryzacja równoległa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DFC65E-C056-4F03-A3A3-DBF3126F7C77}" type="slidenum">
              <a:rPr lang="pl-PL"/>
              <a:pPr>
                <a:defRPr/>
              </a:pPr>
              <a:t>6</a:t>
            </a:fld>
            <a:endParaRPr lang="pl-PL"/>
          </a:p>
        </p:txBody>
      </p:sp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142875" y="1785938"/>
            <a:ext cx="885825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l-PL" sz="2800" dirty="0">
                <a:latin typeface="+mj-lt"/>
              </a:rPr>
              <a:t>Wektor pola magnetycznego jest styczny do granicy ośrodków. Jeśli oznaczymy kierunek fali padającej jako </a:t>
            </a:r>
            <a:r>
              <a:rPr lang="el-GR" sz="2800" dirty="0">
                <a:latin typeface="+mj-lt"/>
              </a:rPr>
              <a:t>ζ</a:t>
            </a:r>
            <a:r>
              <a:rPr lang="pl-PL" sz="2800" dirty="0">
                <a:latin typeface="+mj-lt"/>
              </a:rPr>
              <a:t> kierunek fali odbitej jako - ζ’, to współczynniki fazowe dla obu fal wynoszą odpowiednio </a:t>
            </a:r>
            <a:r>
              <a:rPr lang="pl-PL" sz="2800" dirty="0" err="1">
                <a:latin typeface="+mj-lt"/>
              </a:rPr>
              <a:t>e</a:t>
            </a:r>
            <a:r>
              <a:rPr lang="pl-PL" sz="2800" baseline="30000" dirty="0" err="1">
                <a:latin typeface="+mj-lt"/>
              </a:rPr>
              <a:t>-jk</a:t>
            </a:r>
            <a:r>
              <a:rPr lang="el-GR" sz="2800" baseline="30000" dirty="0">
                <a:latin typeface="+mj-lt"/>
              </a:rPr>
              <a:t>ζ</a:t>
            </a:r>
            <a:r>
              <a:rPr lang="pl-PL" sz="2800" dirty="0">
                <a:latin typeface="+mj-lt"/>
              </a:rPr>
              <a:t> oraz </a:t>
            </a:r>
            <a:r>
              <a:rPr lang="pl-PL" sz="2800" dirty="0" err="1">
                <a:latin typeface="+mj-lt"/>
              </a:rPr>
              <a:t>e</a:t>
            </a:r>
            <a:r>
              <a:rPr lang="pl-PL" sz="2800" baseline="30000" dirty="0" err="1">
                <a:latin typeface="+mj-lt"/>
              </a:rPr>
              <a:t>jk</a:t>
            </a:r>
            <a:r>
              <a:rPr lang="el-GR" sz="2800" baseline="30000" dirty="0">
                <a:latin typeface="+mj-lt"/>
              </a:rPr>
              <a:t>ζ</a:t>
            </a:r>
            <a:r>
              <a:rPr lang="pl-PL" sz="2800" baseline="30000" dirty="0">
                <a:latin typeface="+mj-lt"/>
              </a:rPr>
              <a:t>’</a:t>
            </a:r>
            <a:r>
              <a:rPr lang="pl-PL" sz="2800" dirty="0">
                <a:latin typeface="+mj-lt"/>
              </a:rPr>
              <a:t> . Suma fali padającej i odbitej w obszarze z &lt; 0 wynosi: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1881188" y="4500563"/>
          <a:ext cx="5381625" cy="785812"/>
        </p:xfrm>
        <a:graphic>
          <a:graphicData uri="http://schemas.openxmlformats.org/presentationml/2006/ole">
            <p:oleObj spid="_x0000_s2050" name="Równanie" r:id="rId3" imgW="173988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Polaryzacja równoległa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3362F-4A6D-481B-B692-07F3EBB44CA8}" type="slidenum">
              <a:rPr lang="pl-PL"/>
              <a:pPr>
                <a:defRPr/>
              </a:pPr>
              <a:t>7</a:t>
            </a:fld>
            <a:endParaRPr lang="pl-PL"/>
          </a:p>
        </p:txBody>
      </p:sp>
      <p:sp>
        <p:nvSpPr>
          <p:cNvPr id="3078" name="pole tekstowe 6"/>
          <p:cNvSpPr txBox="1">
            <a:spLocks noChangeArrowheads="1"/>
          </p:cNvSpPr>
          <p:nvPr/>
        </p:nvSpPr>
        <p:spPr bwMode="auto">
          <a:xfrm>
            <a:off x="142875" y="1500188"/>
            <a:ext cx="8858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pl-PL" sz="2400" dirty="0">
                <a:latin typeface="Times New Roman" pitchFamily="18" charset="0"/>
                <a:cs typeface="Times New Roman" pitchFamily="18" charset="0"/>
              </a:rPr>
              <a:t>Wyrażając </a:t>
            </a:r>
            <a:r>
              <a:rPr lang="pl-PL" sz="2400" dirty="0" err="1">
                <a:latin typeface="Times New Roman" pitchFamily="18" charset="0"/>
                <a:cs typeface="Times New Roman" pitchFamily="18" charset="0"/>
              </a:rPr>
              <a:t>wersory</a:t>
            </a:r>
            <a:r>
              <a:rPr lang="pl-PL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b="1" i="1" dirty="0">
                <a:latin typeface="Times New Roman" pitchFamily="18" charset="0"/>
                <a:cs typeface="Times New Roman" pitchFamily="18" charset="0"/>
              </a:rPr>
              <a:t>ζ</a:t>
            </a:r>
            <a:r>
              <a:rPr lang="pl-PL" sz="24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pl-PL" sz="2400" dirty="0">
                <a:latin typeface="Times New Roman" pitchFamily="18" charset="0"/>
                <a:cs typeface="Times New Roman" pitchFamily="18" charset="0"/>
              </a:rPr>
              <a:t>oraz - </a:t>
            </a:r>
            <a:r>
              <a:rPr lang="el-GR" sz="2400" b="1" i="1" dirty="0">
                <a:latin typeface="Times New Roman" pitchFamily="18" charset="0"/>
                <a:cs typeface="Times New Roman" pitchFamily="18" charset="0"/>
              </a:rPr>
              <a:t>ζ</a:t>
            </a:r>
            <a:r>
              <a:rPr lang="pl-PL" sz="2400" b="1" i="1" dirty="0">
                <a:latin typeface="Times New Roman" pitchFamily="18" charset="0"/>
                <a:cs typeface="Times New Roman" pitchFamily="18" charset="0"/>
              </a:rPr>
              <a:t>' </a:t>
            </a:r>
            <a:r>
              <a:rPr lang="pl-PL" sz="2400" dirty="0">
                <a:latin typeface="Times New Roman" pitchFamily="18" charset="0"/>
                <a:cs typeface="Times New Roman" pitchFamily="18" charset="0"/>
              </a:rPr>
              <a:t>w układzie współrzędnych prostokątnych otrzymujemy zależności:</a:t>
            </a:r>
            <a:endParaRPr lang="pl-PL" sz="4800" dirty="0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2651125" y="2286000"/>
          <a:ext cx="3841750" cy="1397000"/>
        </p:xfrm>
        <a:graphic>
          <a:graphicData uri="http://schemas.openxmlformats.org/presentationml/2006/ole">
            <p:oleObj spid="_x0000_s3074" name="Równanie" r:id="rId3" imgW="1396800" imgH="507960" progId="Equation.3">
              <p:embed/>
            </p:oleObj>
          </a:graphicData>
        </a:graphic>
      </p:graphicFrame>
      <p:sp>
        <p:nvSpPr>
          <p:cNvPr id="8" name="pole tekstowe 6"/>
          <p:cNvSpPr txBox="1">
            <a:spLocks noChangeArrowheads="1"/>
          </p:cNvSpPr>
          <p:nvPr/>
        </p:nvSpPr>
        <p:spPr bwMode="auto">
          <a:xfrm>
            <a:off x="142875" y="3643313"/>
            <a:ext cx="8858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l-PL" sz="2400" dirty="0">
                <a:latin typeface="+mj-lt"/>
              </a:rPr>
              <a:t>Pole elektryczne i magnetyczne fali padającej możemy teraz wyrazić jako:</a:t>
            </a:r>
          </a:p>
        </p:txBody>
      </p:sp>
      <p:graphicFrame>
        <p:nvGraphicFramePr>
          <p:cNvPr id="3075" name="Object 5"/>
          <p:cNvGraphicFramePr>
            <a:graphicFrameLocks noChangeAspect="1"/>
          </p:cNvGraphicFramePr>
          <p:nvPr/>
        </p:nvGraphicFramePr>
        <p:xfrm>
          <a:off x="990600" y="4500563"/>
          <a:ext cx="7162800" cy="2012950"/>
        </p:xfrm>
        <a:graphic>
          <a:graphicData uri="http://schemas.openxmlformats.org/presentationml/2006/ole">
            <p:oleObj spid="_x0000_s3075" name="Równanie" r:id="rId4" imgW="2438280" imgH="68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Polaryzacja równoległa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E83A43-8C50-4EBE-96F9-39A2F892ED74}" type="slidenum">
              <a:rPr lang="pl-PL"/>
              <a:pPr>
                <a:defRPr/>
              </a:pPr>
              <a:t>8</a:t>
            </a:fld>
            <a:endParaRPr lang="pl-PL"/>
          </a:p>
        </p:txBody>
      </p:sp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142875" y="1500188"/>
            <a:ext cx="8858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l-PL" sz="2400" dirty="0">
                <a:latin typeface="+mj-lt"/>
              </a:rPr>
              <a:t>Fala odbita i przechodząca do drugiego ośrodka wyraża się zależnościami: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768350" y="2286000"/>
          <a:ext cx="7608888" cy="4100513"/>
        </p:xfrm>
        <a:graphic>
          <a:graphicData uri="http://schemas.openxmlformats.org/presentationml/2006/ole">
            <p:oleObj spid="_x0000_s4098" name="Równanie" r:id="rId3" imgW="2590560" imgH="1396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smtClean="0">
                <a:solidFill>
                  <a:srgbClr val="7B9899"/>
                </a:solidFill>
              </a:rPr>
              <a:t>Prawo Snelliusa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9829C6-2A88-459A-A4F6-121850588D4F}" type="slidenum">
              <a:rPr lang="pl-PL"/>
              <a:pPr>
                <a:defRPr/>
              </a:pPr>
              <a:t>9</a:t>
            </a:fld>
            <a:endParaRPr lang="pl-PL"/>
          </a:p>
        </p:txBody>
      </p:sp>
      <p:sp>
        <p:nvSpPr>
          <p:cNvPr id="5" name="pole tekstowe 6"/>
          <p:cNvSpPr txBox="1">
            <a:spLocks noChangeArrowheads="1"/>
          </p:cNvSpPr>
          <p:nvPr/>
        </p:nvSpPr>
        <p:spPr bwMode="auto">
          <a:xfrm>
            <a:off x="4643438" y="2285992"/>
            <a:ext cx="42862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l-PL" sz="2400" b="1" dirty="0" err="1">
                <a:latin typeface="+mj-lt"/>
              </a:rPr>
              <a:t>Willebrord</a:t>
            </a:r>
            <a:r>
              <a:rPr lang="pl-PL" sz="2400" b="1" dirty="0">
                <a:latin typeface="+mj-lt"/>
              </a:rPr>
              <a:t> </a:t>
            </a:r>
            <a:r>
              <a:rPr lang="pl-PL" sz="2400" b="1" dirty="0" err="1">
                <a:latin typeface="+mj-lt"/>
              </a:rPr>
              <a:t>Snell</a:t>
            </a:r>
            <a:r>
              <a:rPr lang="pl-PL" sz="2400" dirty="0">
                <a:latin typeface="+mj-lt"/>
              </a:rPr>
              <a:t> (ur. 1580, zm. 30 października 1626) znany także jako </a:t>
            </a:r>
            <a:r>
              <a:rPr lang="pl-PL" sz="2400" b="1" dirty="0" err="1">
                <a:latin typeface="+mj-lt"/>
              </a:rPr>
              <a:t>Snellius</a:t>
            </a:r>
            <a:r>
              <a:rPr lang="pl-PL" sz="2400" dirty="0">
                <a:latin typeface="+mj-lt"/>
              </a:rPr>
              <a:t> lub </a:t>
            </a:r>
            <a:r>
              <a:rPr lang="pl-PL" sz="2400" b="1" dirty="0" err="1">
                <a:latin typeface="+mj-lt"/>
              </a:rPr>
              <a:t>Snel</a:t>
            </a:r>
            <a:r>
              <a:rPr lang="pl-PL" sz="2400" b="1" dirty="0">
                <a:latin typeface="+mj-lt"/>
              </a:rPr>
              <a:t> van </a:t>
            </a:r>
            <a:r>
              <a:rPr lang="pl-PL" sz="2400" b="1" dirty="0" err="1">
                <a:latin typeface="+mj-lt"/>
              </a:rPr>
              <a:t>Royen</a:t>
            </a:r>
            <a:r>
              <a:rPr lang="pl-PL" sz="2400" dirty="0">
                <a:latin typeface="+mj-lt"/>
              </a:rPr>
              <a:t> — holenderski astronom i matematyk. Najbardziej znany ze swojego prawa refrakcji, zwanego też prawem </a:t>
            </a:r>
            <a:r>
              <a:rPr lang="pl-PL" sz="2400" dirty="0" err="1">
                <a:latin typeface="+mj-lt"/>
              </a:rPr>
              <a:t>Snella</a:t>
            </a:r>
            <a:r>
              <a:rPr lang="pl-PL" sz="2400" dirty="0">
                <a:latin typeface="+mj-lt"/>
              </a:rPr>
              <a:t>.</a:t>
            </a:r>
          </a:p>
        </p:txBody>
      </p:sp>
      <p:pic>
        <p:nvPicPr>
          <p:cNvPr id="5126" name="Obraz 1" descr="Plik:Willebrord Sn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4288841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ejski">
  <a:themeElements>
    <a:clrScheme name="Miejski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ejski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</TotalTime>
  <Words>1187</Words>
  <Application>Microsoft Office PowerPoint</Application>
  <PresentationFormat>Pokaz na ekranie (4:3)</PresentationFormat>
  <Paragraphs>119</Paragraphs>
  <Slides>32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32</vt:i4>
      </vt:variant>
    </vt:vector>
  </HeadingPairs>
  <TitlesOfParts>
    <vt:vector size="34" baseType="lpstr">
      <vt:lpstr>Miejski</vt:lpstr>
      <vt:lpstr>Równanie</vt:lpstr>
      <vt:lpstr>Fala padająca ukośnie na granicę dwóch ośrodków.  Prawo Snelliusa. Zjawisko i kąt całkowitego odbicia. Wyprowadzenie równań na współczynnik odbicia i transmisji dla przypadku polaryzacji równoległej i polaryzacji prostopadłej.  Kąt Brewstera. Pojęcie i rodzaje polaryzacji (fala z polaryzacją liniową,  kołową i eliptyczną).</vt:lpstr>
      <vt:lpstr>Fala padająca ukośnie</vt:lpstr>
      <vt:lpstr>Fala padająca ukośnie</vt:lpstr>
      <vt:lpstr>Fala padająca ukośnie</vt:lpstr>
      <vt:lpstr>Polaryzacja równoległa</vt:lpstr>
      <vt:lpstr>Polaryzacja równoległa</vt:lpstr>
      <vt:lpstr>Polaryzacja równoległa</vt:lpstr>
      <vt:lpstr>Polaryzacja równoległa</vt:lpstr>
      <vt:lpstr>Prawo Snelliusa </vt:lpstr>
      <vt:lpstr>Prawo Snelliusa </vt:lpstr>
      <vt:lpstr>Prawo Snelliusa </vt:lpstr>
      <vt:lpstr>Współczynnik odbicia i transmisji</vt:lpstr>
      <vt:lpstr>Impedancja falowa</vt:lpstr>
      <vt:lpstr>Prędkość fazowa</vt:lpstr>
      <vt:lpstr>Prędkość fazowa</vt:lpstr>
      <vt:lpstr>Prędkość fazowa</vt:lpstr>
      <vt:lpstr>Prędkość fazowa</vt:lpstr>
      <vt:lpstr>Kąt Brewstera</vt:lpstr>
      <vt:lpstr>Kąt Brewstera</vt:lpstr>
      <vt:lpstr>Kąt Brewstera</vt:lpstr>
      <vt:lpstr>Polaryzacja prostopadła</vt:lpstr>
      <vt:lpstr>Polaryzacja prostopadła</vt:lpstr>
      <vt:lpstr>Współczynnik odbicia i transmisji</vt:lpstr>
      <vt:lpstr>Impedancja falowa</vt:lpstr>
      <vt:lpstr>Polaryzacja prostopadła</vt:lpstr>
      <vt:lpstr>Fala przechodząca do drugiego ośrodka</vt:lpstr>
      <vt:lpstr>Zależność współczynnika odbicia dla lądu</vt:lpstr>
      <vt:lpstr>Zależność współczynnika odbicia dla wody</vt:lpstr>
      <vt:lpstr>Fala o 2 przeciwstawnych skrętnościach</vt:lpstr>
      <vt:lpstr>Polaryzacja prostopadła</vt:lpstr>
      <vt:lpstr>Współczynnik odbicia i transmisji</vt:lpstr>
      <vt:lpstr>Slajd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Zespół równań Maxwella  w postaci różniczkowej i całkowej. Interpretacja fizyczna poszczególnych równań oraz warunki brzegowe.</dc:title>
  <cp:lastModifiedBy>Paweł</cp:lastModifiedBy>
  <cp:revision>138</cp:revision>
  <dcterms:modified xsi:type="dcterms:W3CDTF">2010-02-18T13:21:02Z</dcterms:modified>
</cp:coreProperties>
</file>