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20" r:id="rId1"/>
  </p:sldMasterIdLst>
  <p:notesMasterIdLst>
    <p:notesMasterId r:id="rId21"/>
  </p:notesMasterIdLst>
  <p:sldIdLst>
    <p:sldId id="256" r:id="rId2"/>
    <p:sldId id="257" r:id="rId3"/>
    <p:sldId id="258" r:id="rId4"/>
    <p:sldId id="259" r:id="rId5"/>
    <p:sldId id="260" r:id="rId6"/>
    <p:sldId id="261" r:id="rId7"/>
    <p:sldId id="262" r:id="rId8"/>
    <p:sldId id="263" r:id="rId9"/>
    <p:sldId id="268" r:id="rId10"/>
    <p:sldId id="266" r:id="rId11"/>
    <p:sldId id="264" r:id="rId12"/>
    <p:sldId id="267"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10"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053E036-7B65-46E0-8311-BB4E72280D73}" type="datetimeFigureOut">
              <a:rPr lang="pl-PL"/>
              <a:pPr>
                <a:defRPr/>
              </a:pPr>
              <a:t>2010-02-18</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pl-PL" noProof="0"/>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endParaRPr lang="pl-PL" noProof="0"/>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6A27F17-C379-49C9-9017-FC4150DA011D}" type="slidenum">
              <a:rPr lang="pl-PL"/>
              <a:pPr>
                <a:defRPr/>
              </a:pPr>
              <a:t>‹#›</a:t>
            </a:fld>
            <a:endParaRPr lang="pl-P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10" name="Trójkąt prostokątny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ytuł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pl-PL" smtClean="0"/>
              <a:t>Kliknij, aby edytować styl</a:t>
            </a:r>
            <a:endParaRPr kumimoji="0" lang="en-US"/>
          </a:p>
        </p:txBody>
      </p:sp>
      <p:sp>
        <p:nvSpPr>
          <p:cNvPr id="17" name="Podtytuł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l-PL" smtClean="0"/>
              <a:t>Kliknij, aby edytować styl wzorca podtytułu</a:t>
            </a:r>
            <a:endParaRPr kumimoji="0" lang="en-US"/>
          </a:p>
        </p:txBody>
      </p:sp>
      <p:grpSp>
        <p:nvGrpSpPr>
          <p:cNvPr id="2" name="Grupa 1"/>
          <p:cNvGrpSpPr/>
          <p:nvPr/>
        </p:nvGrpSpPr>
        <p:grpSpPr>
          <a:xfrm>
            <a:off x="-3765" y="4953000"/>
            <a:ext cx="9147765" cy="1912088"/>
            <a:chOff x="-3765" y="4832896"/>
            <a:chExt cx="9147765" cy="2032192"/>
          </a:xfrm>
        </p:grpSpPr>
        <p:sp>
          <p:nvSpPr>
            <p:cNvPr id="7" name="Dowolny kształt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Dowolny kształt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Dowolny kształt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Łącznik prosty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ymbol zastępczy daty 29"/>
          <p:cNvSpPr>
            <a:spLocks noGrp="1"/>
          </p:cNvSpPr>
          <p:nvPr>
            <p:ph type="dt" sz="half" idx="10"/>
          </p:nvPr>
        </p:nvSpPr>
        <p:spPr/>
        <p:txBody>
          <a:bodyPr/>
          <a:lstStyle>
            <a:lvl1pPr>
              <a:defRPr>
                <a:solidFill>
                  <a:srgbClr val="FFFFFF"/>
                </a:solidFill>
              </a:defRPr>
            </a:lvl1pPr>
            <a:extLst/>
          </a:lstStyle>
          <a:p>
            <a:pPr>
              <a:defRPr/>
            </a:pPr>
            <a:fld id="{6A15875B-8BB6-443B-BC69-49931847B77E}" type="datetime1">
              <a:rPr lang="pl-PL" smtClean="0"/>
              <a:pPr>
                <a:defRPr/>
              </a:pPr>
              <a:t>2010-02-18</a:t>
            </a:fld>
            <a:endParaRPr lang="pl-PL"/>
          </a:p>
        </p:txBody>
      </p:sp>
      <p:sp>
        <p:nvSpPr>
          <p:cNvPr id="19" name="Symbol zastępczy stopki 18"/>
          <p:cNvSpPr>
            <a:spLocks noGrp="1"/>
          </p:cNvSpPr>
          <p:nvPr>
            <p:ph type="ftr" sz="quarter" idx="11"/>
          </p:nvPr>
        </p:nvSpPr>
        <p:spPr/>
        <p:txBody>
          <a:bodyPr/>
          <a:lstStyle>
            <a:lvl1pPr>
              <a:defRPr>
                <a:solidFill>
                  <a:schemeClr val="accent1">
                    <a:tint val="20000"/>
                  </a:schemeClr>
                </a:solidFill>
              </a:defRPr>
            </a:lvl1pPr>
            <a:extLst/>
          </a:lstStyle>
          <a:p>
            <a:pPr>
              <a:defRPr/>
            </a:pPr>
            <a:endParaRPr lang="pl-PL"/>
          </a:p>
        </p:txBody>
      </p:sp>
      <p:sp>
        <p:nvSpPr>
          <p:cNvPr id="27" name="Symbol zastępczy numeru slajdu 26"/>
          <p:cNvSpPr>
            <a:spLocks noGrp="1"/>
          </p:cNvSpPr>
          <p:nvPr>
            <p:ph type="sldNum" sz="quarter" idx="12"/>
          </p:nvPr>
        </p:nvSpPr>
        <p:spPr/>
        <p:txBody>
          <a:bodyPr/>
          <a:lstStyle>
            <a:lvl1pPr>
              <a:defRPr>
                <a:solidFill>
                  <a:srgbClr val="FFFFFF"/>
                </a:solidFill>
              </a:defRPr>
            </a:lvl1pPr>
            <a:extLst/>
          </a:lstStyle>
          <a:p>
            <a:pPr>
              <a:defRPr/>
            </a:pPr>
            <a:fld id="{30A68F61-19D0-433C-8218-3B33BA970BB6}" type="slidenum">
              <a:rPr lang="pl-PL" smtClean="0"/>
              <a:pPr>
                <a:defRPr/>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1481329"/>
            <a:ext cx="8229600" cy="4386071"/>
          </a:xfrm>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pPr>
              <a:defRPr/>
            </a:pPr>
            <a:fld id="{7C8739C9-9F69-49FE-8CF5-2E8303EF00D9}" type="datetime1">
              <a:rPr lang="pl-PL" smtClean="0"/>
              <a:pPr>
                <a:defRPr/>
              </a:pPr>
              <a:t>2010-02-18</a:t>
            </a:fld>
            <a:endParaRPr lang="pl-PL"/>
          </a:p>
        </p:txBody>
      </p:sp>
      <p:sp>
        <p:nvSpPr>
          <p:cNvPr id="5" name="Symbol zastępczy stopki 4"/>
          <p:cNvSpPr>
            <a:spLocks noGrp="1"/>
          </p:cNvSpPr>
          <p:nvPr>
            <p:ph type="ftr" sz="quarter" idx="11"/>
          </p:nvPr>
        </p:nvSpPr>
        <p:spPr/>
        <p:txBody>
          <a:bodyPr/>
          <a:lstStyle>
            <a:extLst/>
          </a:lstStyle>
          <a:p>
            <a:pPr>
              <a:defRPr/>
            </a:pPr>
            <a:endParaRPr lang="pl-PL"/>
          </a:p>
        </p:txBody>
      </p:sp>
      <p:sp>
        <p:nvSpPr>
          <p:cNvPr id="6" name="Symbol zastępczy numeru slajdu 5"/>
          <p:cNvSpPr>
            <a:spLocks noGrp="1"/>
          </p:cNvSpPr>
          <p:nvPr>
            <p:ph type="sldNum" sz="quarter" idx="12"/>
          </p:nvPr>
        </p:nvSpPr>
        <p:spPr/>
        <p:txBody>
          <a:bodyPr/>
          <a:lstStyle>
            <a:extLst/>
          </a:lstStyle>
          <a:p>
            <a:pPr>
              <a:defRPr/>
            </a:pPr>
            <a:fld id="{BF7E36E3-DB83-408C-ABE4-3E3C859D9A8E}" type="slidenum">
              <a:rPr lang="pl-PL" smtClean="0"/>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844013" y="274640"/>
            <a:ext cx="1777470" cy="5592761"/>
          </a:xfrm>
        </p:spPr>
        <p:txBody>
          <a:bodyPr vert="eaVert"/>
          <a:lstStyle>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41"/>
            <a:ext cx="6324600" cy="5592760"/>
          </a:xfrm>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pPr>
              <a:defRPr/>
            </a:pPr>
            <a:fld id="{967D41EA-F200-424B-91BB-1D81EC5376B0}" type="datetime1">
              <a:rPr lang="pl-PL" smtClean="0"/>
              <a:pPr>
                <a:defRPr/>
              </a:pPr>
              <a:t>2010-02-18</a:t>
            </a:fld>
            <a:endParaRPr lang="pl-PL"/>
          </a:p>
        </p:txBody>
      </p:sp>
      <p:sp>
        <p:nvSpPr>
          <p:cNvPr id="5" name="Symbol zastępczy stopki 4"/>
          <p:cNvSpPr>
            <a:spLocks noGrp="1"/>
          </p:cNvSpPr>
          <p:nvPr>
            <p:ph type="ftr" sz="quarter" idx="11"/>
          </p:nvPr>
        </p:nvSpPr>
        <p:spPr/>
        <p:txBody>
          <a:bodyPr/>
          <a:lstStyle>
            <a:extLst/>
          </a:lstStyle>
          <a:p>
            <a:pPr>
              <a:defRPr/>
            </a:pPr>
            <a:endParaRPr lang="pl-PL"/>
          </a:p>
        </p:txBody>
      </p:sp>
      <p:sp>
        <p:nvSpPr>
          <p:cNvPr id="6" name="Symbol zastępczy numeru slajdu 5"/>
          <p:cNvSpPr>
            <a:spLocks noGrp="1"/>
          </p:cNvSpPr>
          <p:nvPr>
            <p:ph type="sldNum" sz="quarter" idx="12"/>
          </p:nvPr>
        </p:nvSpPr>
        <p:spPr/>
        <p:txBody>
          <a:bodyPr/>
          <a:lstStyle>
            <a:extLst/>
          </a:lstStyle>
          <a:p>
            <a:pPr>
              <a:defRPr/>
            </a:pPr>
            <a:fld id="{780D2EA0-C8AF-443B-98C5-6A7FF515C9FA}" type="slidenum">
              <a:rPr lang="pl-PL" smtClean="0"/>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pPr>
              <a:defRPr/>
            </a:pPr>
            <a:fld id="{F1126050-718C-4569-B186-B0EF54D2C082}" type="datetime1">
              <a:rPr lang="pl-PL" smtClean="0"/>
              <a:pPr>
                <a:defRPr/>
              </a:pPr>
              <a:t>2010-02-18</a:t>
            </a:fld>
            <a:endParaRPr lang="pl-PL"/>
          </a:p>
        </p:txBody>
      </p:sp>
      <p:sp>
        <p:nvSpPr>
          <p:cNvPr id="5" name="Symbol zastępczy stopki 4"/>
          <p:cNvSpPr>
            <a:spLocks noGrp="1"/>
          </p:cNvSpPr>
          <p:nvPr>
            <p:ph type="ftr" sz="quarter" idx="11"/>
          </p:nvPr>
        </p:nvSpPr>
        <p:spPr/>
        <p:txBody>
          <a:bodyPr/>
          <a:lstStyle>
            <a:extLst/>
          </a:lstStyle>
          <a:p>
            <a:pPr>
              <a:defRPr/>
            </a:pPr>
            <a:endParaRPr lang="pl-PL"/>
          </a:p>
        </p:txBody>
      </p:sp>
      <p:sp>
        <p:nvSpPr>
          <p:cNvPr id="6" name="Symbol zastępczy numeru slajdu 5"/>
          <p:cNvSpPr>
            <a:spLocks noGrp="1"/>
          </p:cNvSpPr>
          <p:nvPr>
            <p:ph type="sldNum" sz="quarter" idx="12"/>
          </p:nvPr>
        </p:nvSpPr>
        <p:spPr/>
        <p:txBody>
          <a:bodyPr/>
          <a:lstStyle>
            <a:extLst/>
          </a:lstStyle>
          <a:p>
            <a:pPr>
              <a:defRPr/>
            </a:pPr>
            <a:fld id="{1552805C-182F-4592-BE07-C2080969A041}" type="slidenum">
              <a:rPr lang="pl-PL" smtClean="0"/>
              <a:pPr>
                <a:defRPr/>
              </a:pPr>
              <a:t>‹#›</a:t>
            </a:fld>
            <a:endParaRPr lang="pl-PL"/>
          </a:p>
        </p:txBody>
      </p:sp>
      <p:sp>
        <p:nvSpPr>
          <p:cNvPr id="7" name="Tytuł 6"/>
          <p:cNvSpPr>
            <a:spLocks noGrp="1"/>
          </p:cNvSpPr>
          <p:nvPr>
            <p:ph type="title"/>
          </p:nvPr>
        </p:nvSpPr>
        <p:spPr/>
        <p:txBody>
          <a:bodyPr rtlCol="0"/>
          <a:lstStyle>
            <a:extLst/>
          </a:lstStyle>
          <a:p>
            <a:r>
              <a:rPr kumimoji="0" lang="pl-PL" smtClean="0"/>
              <a:t>Kliknij, aby edytować styl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bg>
      <p:bgRef idx="1002">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extLst/>
          </a:lstStyle>
          <a:p>
            <a:pPr>
              <a:defRPr/>
            </a:pPr>
            <a:fld id="{0DC1F163-F02B-486D-A24B-C569F22DD2ED}" type="datetime1">
              <a:rPr lang="pl-PL" smtClean="0"/>
              <a:pPr>
                <a:defRPr/>
              </a:pPr>
              <a:t>2010-02-18</a:t>
            </a:fld>
            <a:endParaRPr lang="pl-PL"/>
          </a:p>
        </p:txBody>
      </p:sp>
      <p:sp>
        <p:nvSpPr>
          <p:cNvPr id="5" name="Symbol zastępczy stopki 4"/>
          <p:cNvSpPr>
            <a:spLocks noGrp="1"/>
          </p:cNvSpPr>
          <p:nvPr>
            <p:ph type="ftr" sz="quarter" idx="11"/>
          </p:nvPr>
        </p:nvSpPr>
        <p:spPr/>
        <p:txBody>
          <a:bodyPr/>
          <a:lstStyle>
            <a:extLst/>
          </a:lstStyle>
          <a:p>
            <a:pPr>
              <a:defRPr/>
            </a:pPr>
            <a:endParaRPr lang="pl-PL"/>
          </a:p>
        </p:txBody>
      </p:sp>
      <p:sp>
        <p:nvSpPr>
          <p:cNvPr id="6" name="Symbol zastępczy numeru slajdu 5"/>
          <p:cNvSpPr>
            <a:spLocks noGrp="1"/>
          </p:cNvSpPr>
          <p:nvPr>
            <p:ph type="sldNum" sz="quarter" idx="12"/>
          </p:nvPr>
        </p:nvSpPr>
        <p:spPr/>
        <p:txBody>
          <a:bodyPr/>
          <a:lstStyle>
            <a:extLst/>
          </a:lstStyle>
          <a:p>
            <a:pPr>
              <a:defRPr/>
            </a:pPr>
            <a:fld id="{DF8C1408-6918-4CE2-89AF-2EDCBEAD49DD}" type="slidenum">
              <a:rPr lang="pl-PL" smtClean="0"/>
              <a:pPr>
                <a:defRPr/>
              </a:pPr>
              <a:t>‹#›</a:t>
            </a:fld>
            <a:endParaRPr lang="pl-PL"/>
          </a:p>
        </p:txBody>
      </p:sp>
      <p:sp>
        <p:nvSpPr>
          <p:cNvPr id="7" name="Pag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Pag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bg>
      <p:bgRef idx="1002">
        <a:schemeClr val="bg1"/>
      </p:bgRef>
    </p:bg>
    <p:spTree>
      <p:nvGrpSpPr>
        <p:cNvPr id="1" name=""/>
        <p:cNvGrpSpPr/>
        <p:nvPr/>
      </p:nvGrpSpPr>
      <p:grpSpPr>
        <a:xfrm>
          <a:off x="0" y="0"/>
          <a:ext cx="0" cy="0"/>
          <a:chOff x="0" y="0"/>
          <a:chExt cx="0" cy="0"/>
        </a:xfrm>
      </p:grpSpPr>
      <p:sp>
        <p:nvSpPr>
          <p:cNvPr id="3" name="Symbol zastępczy zawartości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extLst/>
          </a:lstStyle>
          <a:p>
            <a:pPr>
              <a:defRPr/>
            </a:pPr>
            <a:fld id="{06DE9722-5E71-4676-BB94-313B32EE2241}" type="datetime1">
              <a:rPr lang="pl-PL" smtClean="0"/>
              <a:pPr>
                <a:defRPr/>
              </a:pPr>
              <a:t>2010-02-18</a:t>
            </a:fld>
            <a:endParaRPr lang="pl-PL"/>
          </a:p>
        </p:txBody>
      </p:sp>
      <p:sp>
        <p:nvSpPr>
          <p:cNvPr id="6" name="Symbol zastępczy stopki 5"/>
          <p:cNvSpPr>
            <a:spLocks noGrp="1"/>
          </p:cNvSpPr>
          <p:nvPr>
            <p:ph type="ftr" sz="quarter" idx="11"/>
          </p:nvPr>
        </p:nvSpPr>
        <p:spPr/>
        <p:txBody>
          <a:bodyPr/>
          <a:lstStyle>
            <a:extLst/>
          </a:lstStyle>
          <a:p>
            <a:pPr>
              <a:defRPr/>
            </a:pPr>
            <a:endParaRPr lang="pl-PL"/>
          </a:p>
        </p:txBody>
      </p:sp>
      <p:sp>
        <p:nvSpPr>
          <p:cNvPr id="7" name="Symbol zastępczy numeru slajdu 6"/>
          <p:cNvSpPr>
            <a:spLocks noGrp="1"/>
          </p:cNvSpPr>
          <p:nvPr>
            <p:ph type="sldNum" sz="quarter" idx="12"/>
          </p:nvPr>
        </p:nvSpPr>
        <p:spPr/>
        <p:txBody>
          <a:bodyPr/>
          <a:lstStyle>
            <a:extLst/>
          </a:lstStyle>
          <a:p>
            <a:pPr>
              <a:defRPr/>
            </a:pPr>
            <a:fld id="{69F66E93-4C84-476A-A38A-55865E1E64C8}" type="slidenum">
              <a:rPr lang="pl-PL" smtClean="0"/>
              <a:pPr>
                <a:defRPr/>
              </a:pPr>
              <a:t>‹#›</a:t>
            </a:fld>
            <a:endParaRPr lang="pl-PL"/>
          </a:p>
        </p:txBody>
      </p:sp>
      <p:sp>
        <p:nvSpPr>
          <p:cNvPr id="8" name="Tytuł 7"/>
          <p:cNvSpPr>
            <a:spLocks noGrp="1"/>
          </p:cNvSpPr>
          <p:nvPr>
            <p:ph type="title"/>
          </p:nvPr>
        </p:nvSpPr>
        <p:spPr/>
        <p:txBody>
          <a:bodyPr rtlCol="0"/>
          <a:lstStyle>
            <a:extLst/>
          </a:lstStyle>
          <a:p>
            <a:r>
              <a:rPr kumimoji="0" lang="pl-PL" smtClean="0"/>
              <a:t>Kliknij, aby edytować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bg>
      <p:bgRef idx="1003">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8229600" cy="1143000"/>
          </a:xfrm>
        </p:spPr>
        <p:txBody>
          <a:bodyPr anchor="ctr"/>
          <a:lstStyle>
            <a:lvl1pPr>
              <a:defRPr/>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0"/>
          </p:nvPr>
        </p:nvSpPr>
        <p:spPr/>
        <p:txBody>
          <a:bodyPr/>
          <a:lstStyle>
            <a:extLst/>
          </a:lstStyle>
          <a:p>
            <a:pPr>
              <a:defRPr/>
            </a:pPr>
            <a:fld id="{BDCBAAA6-2FDC-46D6-94B8-B9ECA6579683}" type="datetime1">
              <a:rPr lang="pl-PL" smtClean="0"/>
              <a:pPr>
                <a:defRPr/>
              </a:pPr>
              <a:t>2010-02-18</a:t>
            </a:fld>
            <a:endParaRPr lang="pl-PL"/>
          </a:p>
        </p:txBody>
      </p:sp>
      <p:sp>
        <p:nvSpPr>
          <p:cNvPr id="8" name="Symbol zastępczy stopki 7"/>
          <p:cNvSpPr>
            <a:spLocks noGrp="1"/>
          </p:cNvSpPr>
          <p:nvPr>
            <p:ph type="ftr" sz="quarter" idx="11"/>
          </p:nvPr>
        </p:nvSpPr>
        <p:spPr/>
        <p:txBody>
          <a:bodyPr/>
          <a:lstStyle>
            <a:extLst/>
          </a:lstStyle>
          <a:p>
            <a:pPr>
              <a:defRPr/>
            </a:pPr>
            <a:endParaRPr lang="pl-PL"/>
          </a:p>
        </p:txBody>
      </p:sp>
      <p:sp>
        <p:nvSpPr>
          <p:cNvPr id="9" name="Symbol zastępczy numeru slajdu 8"/>
          <p:cNvSpPr>
            <a:spLocks noGrp="1"/>
          </p:cNvSpPr>
          <p:nvPr>
            <p:ph type="sldNum" sz="quarter" idx="12"/>
          </p:nvPr>
        </p:nvSpPr>
        <p:spPr/>
        <p:txBody>
          <a:bodyPr/>
          <a:lstStyle>
            <a:extLst/>
          </a:lstStyle>
          <a:p>
            <a:pPr>
              <a:defRPr/>
            </a:pPr>
            <a:fld id="{0028F96A-5052-40B2-9103-E5609DA610B9}" type="slidenum">
              <a:rPr lang="pl-PL" smtClean="0"/>
              <a:pPr>
                <a:defRPr/>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bg>
      <p:bgRef idx="1002">
        <a:schemeClr val="bg1"/>
      </p:bgRef>
    </p:bg>
    <p:spTree>
      <p:nvGrpSpPr>
        <p:cNvPr id="1" name=""/>
        <p:cNvGrpSpPr/>
        <p:nvPr/>
      </p:nvGrpSpPr>
      <p:grpSpPr>
        <a:xfrm>
          <a:off x="0" y="0"/>
          <a:ext cx="0" cy="0"/>
          <a:chOff x="0" y="0"/>
          <a:chExt cx="0" cy="0"/>
        </a:xfrm>
      </p:grpSpPr>
      <p:sp>
        <p:nvSpPr>
          <p:cNvPr id="3" name="Symbol zastępczy daty 2"/>
          <p:cNvSpPr>
            <a:spLocks noGrp="1"/>
          </p:cNvSpPr>
          <p:nvPr>
            <p:ph type="dt" sz="half" idx="10"/>
          </p:nvPr>
        </p:nvSpPr>
        <p:spPr/>
        <p:txBody>
          <a:bodyPr/>
          <a:lstStyle>
            <a:extLst/>
          </a:lstStyle>
          <a:p>
            <a:pPr>
              <a:defRPr/>
            </a:pPr>
            <a:fld id="{AEFEEB77-8C3B-4193-BA48-D4BDF1FACE7E}" type="datetime1">
              <a:rPr lang="pl-PL" smtClean="0"/>
              <a:pPr>
                <a:defRPr/>
              </a:pPr>
              <a:t>2010-02-18</a:t>
            </a:fld>
            <a:endParaRPr lang="pl-PL"/>
          </a:p>
        </p:txBody>
      </p:sp>
      <p:sp>
        <p:nvSpPr>
          <p:cNvPr id="4" name="Symbol zastępczy stopki 3"/>
          <p:cNvSpPr>
            <a:spLocks noGrp="1"/>
          </p:cNvSpPr>
          <p:nvPr>
            <p:ph type="ftr" sz="quarter" idx="11"/>
          </p:nvPr>
        </p:nvSpPr>
        <p:spPr/>
        <p:txBody>
          <a:bodyPr/>
          <a:lstStyle>
            <a:extLst/>
          </a:lstStyle>
          <a:p>
            <a:pPr>
              <a:defRPr/>
            </a:pPr>
            <a:endParaRPr lang="pl-PL"/>
          </a:p>
        </p:txBody>
      </p:sp>
      <p:sp>
        <p:nvSpPr>
          <p:cNvPr id="5" name="Symbol zastępczy numeru slajdu 4"/>
          <p:cNvSpPr>
            <a:spLocks noGrp="1"/>
          </p:cNvSpPr>
          <p:nvPr>
            <p:ph type="sldNum" sz="quarter" idx="12"/>
          </p:nvPr>
        </p:nvSpPr>
        <p:spPr/>
        <p:txBody>
          <a:bodyPr/>
          <a:lstStyle>
            <a:extLst/>
          </a:lstStyle>
          <a:p>
            <a:pPr>
              <a:defRPr/>
            </a:pPr>
            <a:fld id="{B843601E-0C9B-4179-8BFE-86F22BCD5443}" type="slidenum">
              <a:rPr lang="pl-PL" smtClean="0"/>
              <a:pPr>
                <a:defRPr/>
              </a:pPr>
              <a:t>‹#›</a:t>
            </a:fld>
            <a:endParaRPr lang="pl-PL"/>
          </a:p>
        </p:txBody>
      </p:sp>
      <p:sp>
        <p:nvSpPr>
          <p:cNvPr id="6" name="Tytuł 5"/>
          <p:cNvSpPr>
            <a:spLocks noGrp="1"/>
          </p:cNvSpPr>
          <p:nvPr>
            <p:ph type="title"/>
          </p:nvPr>
        </p:nvSpPr>
        <p:spPr/>
        <p:txBody>
          <a:bodyPr rtlCol="0"/>
          <a:lstStyle>
            <a:extLst/>
          </a:lstStyle>
          <a:p>
            <a:r>
              <a:rPr kumimoji="0" lang="pl-PL" smtClean="0"/>
              <a:t>Kliknij, aby edytować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extLst/>
          </a:lstStyle>
          <a:p>
            <a:pPr>
              <a:defRPr/>
            </a:pPr>
            <a:fld id="{4DA9BDBB-8ABC-4CF4-8699-29788B29F6D3}" type="datetime1">
              <a:rPr lang="pl-PL" smtClean="0"/>
              <a:pPr>
                <a:defRPr/>
              </a:pPr>
              <a:t>2010-02-18</a:t>
            </a:fld>
            <a:endParaRPr lang="pl-PL"/>
          </a:p>
        </p:txBody>
      </p:sp>
      <p:sp>
        <p:nvSpPr>
          <p:cNvPr id="3" name="Symbol zastępczy stopki 2"/>
          <p:cNvSpPr>
            <a:spLocks noGrp="1"/>
          </p:cNvSpPr>
          <p:nvPr>
            <p:ph type="ftr" sz="quarter" idx="11"/>
          </p:nvPr>
        </p:nvSpPr>
        <p:spPr/>
        <p:txBody>
          <a:bodyPr/>
          <a:lstStyle>
            <a:extLst/>
          </a:lstStyle>
          <a:p>
            <a:pPr>
              <a:defRPr/>
            </a:pPr>
            <a:endParaRPr lang="pl-PL"/>
          </a:p>
        </p:txBody>
      </p:sp>
      <p:sp>
        <p:nvSpPr>
          <p:cNvPr id="4" name="Symbol zastępczy numeru slajdu 3"/>
          <p:cNvSpPr>
            <a:spLocks noGrp="1"/>
          </p:cNvSpPr>
          <p:nvPr>
            <p:ph type="sldNum" sz="quarter" idx="12"/>
          </p:nvPr>
        </p:nvSpPr>
        <p:spPr/>
        <p:txBody>
          <a:bodyPr/>
          <a:lstStyle>
            <a:extLst/>
          </a:lstStyle>
          <a:p>
            <a:pPr>
              <a:defRPr/>
            </a:pPr>
            <a:fld id="{2F44AE80-B0F8-4182-A5DF-1358476B2C8C}" type="slidenum">
              <a:rPr lang="pl-PL" smtClean="0"/>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bg>
      <p:bgRef idx="1003">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pl-PL" smtClean="0"/>
              <a:t>Kliknij, aby edytować styl</a:t>
            </a:r>
            <a:endParaRPr kumimoji="0" lang="en-US"/>
          </a:p>
        </p:txBody>
      </p:sp>
      <p:sp>
        <p:nvSpPr>
          <p:cNvPr id="3" name="Symbol zastępczy tekstu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a:xfrm>
            <a:off x="6727032" y="6407944"/>
            <a:ext cx="1920240" cy="365760"/>
          </a:xfrm>
        </p:spPr>
        <p:txBody>
          <a:bodyPr/>
          <a:lstStyle>
            <a:extLst/>
          </a:lstStyle>
          <a:p>
            <a:pPr>
              <a:defRPr/>
            </a:pPr>
            <a:fld id="{37D42D18-62B2-4420-AAD4-0E3A31BB3861}" type="datetime1">
              <a:rPr lang="pl-PL" smtClean="0"/>
              <a:pPr>
                <a:defRPr/>
              </a:pPr>
              <a:t>2010-02-18</a:t>
            </a:fld>
            <a:endParaRPr lang="pl-PL"/>
          </a:p>
        </p:txBody>
      </p:sp>
      <p:sp>
        <p:nvSpPr>
          <p:cNvPr id="6" name="Symbol zastępczy stopki 5"/>
          <p:cNvSpPr>
            <a:spLocks noGrp="1"/>
          </p:cNvSpPr>
          <p:nvPr>
            <p:ph type="ftr" sz="quarter" idx="11"/>
          </p:nvPr>
        </p:nvSpPr>
        <p:spPr/>
        <p:txBody>
          <a:bodyPr/>
          <a:lstStyle>
            <a:extLst/>
          </a:lstStyle>
          <a:p>
            <a:pPr>
              <a:defRPr/>
            </a:pPr>
            <a:endParaRPr lang="pl-PL"/>
          </a:p>
        </p:txBody>
      </p:sp>
      <p:sp>
        <p:nvSpPr>
          <p:cNvPr id="7" name="Symbol zastępczy numeru slajdu 6"/>
          <p:cNvSpPr>
            <a:spLocks noGrp="1"/>
          </p:cNvSpPr>
          <p:nvPr>
            <p:ph type="sldNum" sz="quarter" idx="12"/>
          </p:nvPr>
        </p:nvSpPr>
        <p:spPr/>
        <p:txBody>
          <a:bodyPr/>
          <a:lstStyle>
            <a:extLst/>
          </a:lstStyle>
          <a:p>
            <a:pPr>
              <a:defRPr/>
            </a:pPr>
            <a:fld id="{6FDB5F67-D7CD-4D50-84A7-B4B9D6E7F22C}" type="slidenum">
              <a:rPr lang="pl-PL" smtClean="0"/>
              <a:pPr>
                <a:defRPr/>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bg>
      <p:bgRef idx="1002">
        <a:schemeClr val="bg1"/>
      </p:bgRef>
    </p:bg>
    <p:spTree>
      <p:nvGrpSpPr>
        <p:cNvPr id="1" name=""/>
        <p:cNvGrpSpPr/>
        <p:nvPr/>
      </p:nvGrpSpPr>
      <p:grpSpPr>
        <a:xfrm>
          <a:off x="0" y="0"/>
          <a:ext cx="0" cy="0"/>
          <a:chOff x="0" y="0"/>
          <a:chExt cx="0" cy="0"/>
        </a:xfrm>
      </p:grpSpPr>
      <p:sp>
        <p:nvSpPr>
          <p:cNvPr id="4" name="Symbol zastępczy tekstu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pl-PL" smtClean="0"/>
              <a:t>Kliknij, aby edytować style wzorca tekstu</a:t>
            </a:r>
          </a:p>
        </p:txBody>
      </p:sp>
      <p:sp>
        <p:nvSpPr>
          <p:cNvPr id="3" name="Symbol zastępczy obrazu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pl-PL" smtClean="0"/>
              <a:t>Kliknij ikonę, aby dodać obraz</a:t>
            </a:r>
            <a:endParaRPr kumimoji="0" lang="en-US" dirty="0"/>
          </a:p>
        </p:txBody>
      </p:sp>
      <p:sp>
        <p:nvSpPr>
          <p:cNvPr id="5" name="Symbol zastępczy daty 4"/>
          <p:cNvSpPr>
            <a:spLocks noGrp="1"/>
          </p:cNvSpPr>
          <p:nvPr>
            <p:ph type="dt" sz="half" idx="10"/>
          </p:nvPr>
        </p:nvSpPr>
        <p:spPr/>
        <p:txBody>
          <a:bodyPr/>
          <a:lstStyle>
            <a:lvl1pPr>
              <a:defRPr>
                <a:solidFill>
                  <a:schemeClr val="tx1"/>
                </a:solidFill>
              </a:defRPr>
            </a:lvl1pPr>
            <a:extLst/>
          </a:lstStyle>
          <a:p>
            <a:pPr>
              <a:defRPr/>
            </a:pPr>
            <a:fld id="{A29EC41A-4083-4193-966B-39A6E14D9965}" type="datetime1">
              <a:rPr lang="pl-PL" smtClean="0"/>
              <a:pPr>
                <a:defRPr/>
              </a:pPr>
              <a:t>2010-02-18</a:t>
            </a:fld>
            <a:endParaRPr lang="pl-PL"/>
          </a:p>
        </p:txBody>
      </p:sp>
      <p:sp>
        <p:nvSpPr>
          <p:cNvPr id="6" name="Symbol zastępczy stopki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pl-PL"/>
          </a:p>
        </p:txBody>
      </p:sp>
      <p:sp>
        <p:nvSpPr>
          <p:cNvPr id="7" name="Symbol zastępczy numeru slajdu 6"/>
          <p:cNvSpPr>
            <a:spLocks noGrp="1"/>
          </p:cNvSpPr>
          <p:nvPr>
            <p:ph type="sldNum" sz="quarter" idx="12"/>
          </p:nvPr>
        </p:nvSpPr>
        <p:spPr/>
        <p:txBody>
          <a:bodyPr/>
          <a:lstStyle>
            <a:lvl1pPr>
              <a:defRPr>
                <a:solidFill>
                  <a:schemeClr val="tx1"/>
                </a:solidFill>
              </a:defRPr>
            </a:lvl1pPr>
            <a:extLst/>
          </a:lstStyle>
          <a:p>
            <a:pPr>
              <a:defRPr/>
            </a:pPr>
            <a:fld id="{1960DB65-46F2-4D72-B5D8-F0C7D550A061}" type="slidenum">
              <a:rPr lang="pl-PL" smtClean="0"/>
              <a:pPr>
                <a:defRPr/>
              </a:pPr>
              <a:t>‹#›</a:t>
            </a:fld>
            <a:endParaRPr lang="pl-PL"/>
          </a:p>
        </p:txBody>
      </p:sp>
      <p:sp>
        <p:nvSpPr>
          <p:cNvPr id="2" name="Tytuł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pl-PL" smtClean="0"/>
              <a:t>Kliknij, aby edytować styl</a:t>
            </a:r>
            <a:endParaRPr kumimoji="0" lang="en-US"/>
          </a:p>
        </p:txBody>
      </p:sp>
      <p:sp>
        <p:nvSpPr>
          <p:cNvPr id="8" name="Dowolny kształt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Dowolny kształt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ójkąt prostokątny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Łącznik prosty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Pag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Pag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Dowolny kształt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Dowolny kształt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ójkąt prostokątny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Łącznik prosty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ymbol zastępczy tytułu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pl-PL" smtClean="0"/>
              <a:t>Kliknij, aby edytować styl</a:t>
            </a:r>
            <a:endParaRPr kumimoji="0" lang="en-US"/>
          </a:p>
        </p:txBody>
      </p:sp>
      <p:sp>
        <p:nvSpPr>
          <p:cNvPr id="30" name="Symbol zastępczy tekstu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0" name="Symbol zastępczy daty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8AB2AA0D-6EB3-45B5-B7DC-1759462F6E03}" type="datetime1">
              <a:rPr lang="pl-PL" smtClean="0"/>
              <a:pPr>
                <a:defRPr/>
              </a:pPr>
              <a:t>2010-02-18</a:t>
            </a:fld>
            <a:endParaRPr lang="pl-PL"/>
          </a:p>
        </p:txBody>
      </p:sp>
      <p:sp>
        <p:nvSpPr>
          <p:cNvPr id="22" name="Symbol zastępczy stopki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pl-PL"/>
          </a:p>
        </p:txBody>
      </p:sp>
      <p:sp>
        <p:nvSpPr>
          <p:cNvPr id="18" name="Symbol zastępczy numeru slajdu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29E5300B-32DC-4B79-B1EB-DDAF7DA04500}" type="slidenum">
              <a:rPr lang="pl-PL" smtClean="0"/>
              <a:pPr>
                <a:defRPr/>
              </a:pPr>
              <a:t>‹#›</a:t>
            </a:fld>
            <a:endParaRPr lang="pl-PL"/>
          </a:p>
        </p:txBody>
      </p:sp>
    </p:spTree>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ytuł 1"/>
          <p:cNvSpPr>
            <a:spLocks noGrp="1"/>
          </p:cNvSpPr>
          <p:nvPr>
            <p:ph type="ctrTitle"/>
          </p:nvPr>
        </p:nvSpPr>
        <p:spPr>
          <a:xfrm>
            <a:off x="0" y="2214554"/>
            <a:ext cx="9144000" cy="2714644"/>
          </a:xfrm>
        </p:spPr>
        <p:txBody>
          <a:bodyPr/>
          <a:lstStyle/>
          <a:p>
            <a:pPr eaLnBrk="1" hangingPunct="1"/>
            <a:r>
              <a:rPr lang="pl-PL" sz="2800" dirty="0" smtClean="0"/>
              <a:t>Pomiary anten:</a:t>
            </a:r>
            <a:br>
              <a:rPr lang="pl-PL" sz="2800" dirty="0" smtClean="0"/>
            </a:br>
            <a:r>
              <a:rPr lang="pl-PL" sz="2800" dirty="0" smtClean="0"/>
              <a:t>Charakterystyka promieniowania</a:t>
            </a:r>
            <a:br>
              <a:rPr lang="pl-PL" sz="2800" dirty="0" smtClean="0"/>
            </a:br>
            <a:r>
              <a:rPr lang="pl-PL" sz="2800" dirty="0" smtClean="0"/>
              <a:t>Kierunkowość</a:t>
            </a:r>
            <a:br>
              <a:rPr lang="pl-PL" sz="2800" dirty="0" smtClean="0"/>
            </a:br>
            <a:r>
              <a:rPr lang="pl-PL" sz="2800" dirty="0" smtClean="0"/>
              <a:t>Zysk energetyczny</a:t>
            </a:r>
            <a:br>
              <a:rPr lang="pl-PL" sz="2800" dirty="0" smtClean="0"/>
            </a:br>
            <a:r>
              <a:rPr lang="pl-PL" sz="2800" dirty="0" smtClean="0"/>
              <a:t>Impedancja wejściowa</a:t>
            </a:r>
            <a:br>
              <a:rPr lang="pl-PL" sz="2800" dirty="0" smtClean="0"/>
            </a:br>
            <a:r>
              <a:rPr lang="pl-PL" sz="2800" dirty="0" smtClean="0"/>
              <a:t>Współczynnik fali stojącej</a:t>
            </a:r>
          </a:p>
        </p:txBody>
      </p:sp>
      <p:sp>
        <p:nvSpPr>
          <p:cNvPr id="29699" name="pole tekstowe 3"/>
          <p:cNvSpPr txBox="1">
            <a:spLocks noChangeArrowheads="1"/>
          </p:cNvSpPr>
          <p:nvPr/>
        </p:nvSpPr>
        <p:spPr bwMode="auto">
          <a:xfrm>
            <a:off x="7000875" y="5786438"/>
            <a:ext cx="2143125" cy="369332"/>
          </a:xfrm>
          <a:prstGeom prst="rect">
            <a:avLst/>
          </a:prstGeom>
          <a:noFill/>
          <a:ln w="9525">
            <a:noFill/>
            <a:miter lim="800000"/>
            <a:headEnd/>
            <a:tailEnd/>
          </a:ln>
        </p:spPr>
        <p:txBody>
          <a:bodyPr>
            <a:spAutoFit/>
          </a:bodyPr>
          <a:lstStyle/>
          <a:p>
            <a:r>
              <a:rPr lang="pl-PL">
                <a:latin typeface="Georgia" pitchFamily="18" charset="0"/>
              </a:rPr>
              <a:t>Opracowali</a:t>
            </a:r>
            <a:r>
              <a:rPr lang="pl-PL" smtClean="0">
                <a:latin typeface="Georgia" pitchFamily="18" charset="0"/>
              </a:rPr>
              <a:t>:</a:t>
            </a:r>
            <a:endParaRPr lang="pl-PL" dirty="0">
              <a:latin typeface="Georgia" pitchFamily="18" charset="0"/>
            </a:endParaRPr>
          </a:p>
        </p:txBody>
      </p:sp>
      <p:sp>
        <p:nvSpPr>
          <p:cNvPr id="29700" name="pole tekstowe 4"/>
          <p:cNvSpPr txBox="1">
            <a:spLocks noChangeArrowheads="1"/>
          </p:cNvSpPr>
          <p:nvPr/>
        </p:nvSpPr>
        <p:spPr bwMode="auto">
          <a:xfrm>
            <a:off x="1143000" y="285750"/>
            <a:ext cx="6858000" cy="1938338"/>
          </a:xfrm>
          <a:prstGeom prst="rect">
            <a:avLst/>
          </a:prstGeom>
          <a:noFill/>
          <a:ln w="9525">
            <a:noFill/>
            <a:miter lim="800000"/>
            <a:headEnd/>
            <a:tailEnd/>
          </a:ln>
        </p:spPr>
        <p:txBody>
          <a:bodyPr>
            <a:spAutoFit/>
          </a:bodyPr>
          <a:lstStyle/>
          <a:p>
            <a:pPr algn="ctr"/>
            <a:r>
              <a:rPr lang="pl-PL" sz="6000" b="1">
                <a:latin typeface="Georgia" pitchFamily="18" charset="0"/>
              </a:rPr>
              <a:t>Anteny i fale</a:t>
            </a:r>
          </a:p>
          <a:p>
            <a:pPr algn="ctr"/>
            <a:r>
              <a:rPr lang="pl-PL" sz="6000" b="1">
                <a:latin typeface="Georgia" pitchFamily="18" charset="0"/>
              </a:rPr>
              <a:t>- seminarium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10</a:t>
            </a:fld>
            <a:endParaRPr lang="pl-PL"/>
          </a:p>
        </p:txBody>
      </p:sp>
      <p:sp>
        <p:nvSpPr>
          <p:cNvPr id="30722" name="Tytuł 1"/>
          <p:cNvSpPr>
            <a:spLocks noGrp="1"/>
          </p:cNvSpPr>
          <p:nvPr>
            <p:ph type="title"/>
          </p:nvPr>
        </p:nvSpPr>
        <p:spPr/>
        <p:txBody>
          <a:bodyPr>
            <a:normAutofit/>
          </a:bodyPr>
          <a:lstStyle/>
          <a:p>
            <a:pPr eaLnBrk="1" hangingPunct="1"/>
            <a:r>
              <a:rPr lang="pl-PL" b="1" dirty="0" smtClean="0">
                <a:solidFill>
                  <a:srgbClr val="7B9899"/>
                </a:solidFill>
              </a:rPr>
              <a:t>Zysk energetyczny</a:t>
            </a:r>
          </a:p>
        </p:txBody>
      </p:sp>
      <p:sp>
        <p:nvSpPr>
          <p:cNvPr id="14340" name="pole tekstowe 6"/>
          <p:cNvSpPr txBox="1">
            <a:spLocks noChangeArrowheads="1"/>
          </p:cNvSpPr>
          <p:nvPr/>
        </p:nvSpPr>
        <p:spPr bwMode="auto">
          <a:xfrm>
            <a:off x="142844" y="1428736"/>
            <a:ext cx="8858250" cy="923330"/>
          </a:xfrm>
          <a:prstGeom prst="rect">
            <a:avLst/>
          </a:prstGeom>
          <a:noFill/>
          <a:ln w="9525">
            <a:noFill/>
            <a:miter lim="800000"/>
            <a:headEnd/>
            <a:tailEnd/>
          </a:ln>
        </p:spPr>
        <p:txBody>
          <a:bodyPr>
            <a:spAutoFit/>
          </a:bodyPr>
          <a:lstStyle/>
          <a:p>
            <a:pPr algn="just"/>
            <a:r>
              <a:rPr lang="pl-PL" dirty="0" smtClean="0">
                <a:latin typeface="+mj-lt"/>
              </a:rPr>
              <a:t>Zysk energetyczny anteny może być zmierzony poprzez porównanie z zyskiem anteny wzorcowej, którą jest zwykle dipol </a:t>
            </a:r>
            <a:r>
              <a:rPr lang="pl-PL" dirty="0" err="1" smtClean="0">
                <a:latin typeface="+mj-lt"/>
              </a:rPr>
              <a:t>półfalowy</a:t>
            </a:r>
            <a:r>
              <a:rPr lang="pl-PL" dirty="0" smtClean="0">
                <a:latin typeface="+mj-lt"/>
              </a:rPr>
              <a:t> lub antena tubowa. Zysk anteny wynosi: </a:t>
            </a:r>
          </a:p>
        </p:txBody>
      </p:sp>
      <p:graphicFrame>
        <p:nvGraphicFramePr>
          <p:cNvPr id="7170" name="Object 2"/>
          <p:cNvGraphicFramePr>
            <a:graphicFrameLocks noChangeAspect="1"/>
          </p:cNvGraphicFramePr>
          <p:nvPr/>
        </p:nvGraphicFramePr>
        <p:xfrm>
          <a:off x="2845105" y="2500306"/>
          <a:ext cx="3453790" cy="1143008"/>
        </p:xfrm>
        <a:graphic>
          <a:graphicData uri="http://schemas.openxmlformats.org/presentationml/2006/ole">
            <p:oleObj spid="_x0000_s8194" name="Równanie" r:id="rId3" imgW="1015920" imgH="507960" progId="Equation.3">
              <p:embed/>
            </p:oleObj>
          </a:graphicData>
        </a:graphic>
      </p:graphicFrame>
      <p:sp>
        <p:nvSpPr>
          <p:cNvPr id="7" name="pole tekstowe 6"/>
          <p:cNvSpPr txBox="1">
            <a:spLocks noChangeArrowheads="1"/>
          </p:cNvSpPr>
          <p:nvPr/>
        </p:nvSpPr>
        <p:spPr bwMode="auto">
          <a:xfrm>
            <a:off x="142844" y="4357694"/>
            <a:ext cx="8858250" cy="1477328"/>
          </a:xfrm>
          <a:prstGeom prst="rect">
            <a:avLst/>
          </a:prstGeom>
          <a:noFill/>
          <a:ln w="9525">
            <a:noFill/>
            <a:miter lim="800000"/>
            <a:headEnd/>
            <a:tailEnd/>
          </a:ln>
        </p:spPr>
        <p:txBody>
          <a:bodyPr>
            <a:spAutoFit/>
          </a:bodyPr>
          <a:lstStyle/>
          <a:p>
            <a:r>
              <a:rPr lang="pl-PL" dirty="0" smtClean="0">
                <a:latin typeface="+mj-lt"/>
              </a:rPr>
              <a:t>gdzie:</a:t>
            </a:r>
          </a:p>
          <a:p>
            <a:r>
              <a:rPr lang="pl-PL" dirty="0" smtClean="0">
                <a:latin typeface="+mj-lt"/>
              </a:rPr>
              <a:t>P</a:t>
            </a:r>
            <a:r>
              <a:rPr lang="pl-PL" baseline="-25000" dirty="0" smtClean="0">
                <a:latin typeface="+mj-lt"/>
              </a:rPr>
              <a:t>1</a:t>
            </a:r>
            <a:r>
              <a:rPr lang="pl-PL" dirty="0" smtClean="0">
                <a:latin typeface="+mj-lt"/>
              </a:rPr>
              <a:t> —	moc odbierana za pomocą anteny mierzonej,</a:t>
            </a:r>
          </a:p>
          <a:p>
            <a:r>
              <a:rPr lang="pl-PL" dirty="0" smtClean="0">
                <a:latin typeface="+mj-lt"/>
              </a:rPr>
              <a:t>P</a:t>
            </a:r>
            <a:r>
              <a:rPr lang="pl-PL" baseline="-25000" dirty="0" smtClean="0">
                <a:latin typeface="+mj-lt"/>
              </a:rPr>
              <a:t>2</a:t>
            </a:r>
            <a:r>
              <a:rPr lang="pl-PL" dirty="0" smtClean="0">
                <a:latin typeface="+mj-lt"/>
              </a:rPr>
              <a:t> —	moc odbierana za pomocą anteny wzorcowej,</a:t>
            </a:r>
          </a:p>
          <a:p>
            <a:r>
              <a:rPr lang="pl-PL" dirty="0" smtClean="0">
                <a:latin typeface="+mj-lt"/>
              </a:rPr>
              <a:t>U</a:t>
            </a:r>
            <a:r>
              <a:rPr lang="pl-PL" baseline="-25000" dirty="0" smtClean="0">
                <a:latin typeface="+mj-lt"/>
              </a:rPr>
              <a:t>1</a:t>
            </a:r>
            <a:r>
              <a:rPr lang="pl-PL" dirty="0" smtClean="0">
                <a:latin typeface="+mj-lt"/>
              </a:rPr>
              <a:t> —	napięcie na zaciskach anteny mierzonej,</a:t>
            </a:r>
          </a:p>
          <a:p>
            <a:r>
              <a:rPr lang="pl-PL" dirty="0" smtClean="0">
                <a:latin typeface="+mj-lt"/>
              </a:rPr>
              <a:t>U</a:t>
            </a:r>
            <a:r>
              <a:rPr lang="pl-PL" baseline="-25000" dirty="0" smtClean="0">
                <a:latin typeface="+mj-lt"/>
              </a:rPr>
              <a:t>2</a:t>
            </a:r>
            <a:r>
              <a:rPr lang="pl-PL" dirty="0" smtClean="0">
                <a:latin typeface="+mj-lt"/>
              </a:rPr>
              <a:t> —	napięcie na zaciskach anteny wzorcowej.</a:t>
            </a:r>
            <a:endParaRPr lang="pl-PL" dirty="0">
              <a:latin typeface="+mj-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11</a:t>
            </a:fld>
            <a:endParaRPr lang="pl-PL"/>
          </a:p>
        </p:txBody>
      </p:sp>
      <p:sp>
        <p:nvSpPr>
          <p:cNvPr id="30722" name="Tytuł 1"/>
          <p:cNvSpPr>
            <a:spLocks noGrp="1"/>
          </p:cNvSpPr>
          <p:nvPr>
            <p:ph type="title"/>
          </p:nvPr>
        </p:nvSpPr>
        <p:spPr/>
        <p:txBody>
          <a:bodyPr>
            <a:normAutofit/>
          </a:bodyPr>
          <a:lstStyle/>
          <a:p>
            <a:pPr eaLnBrk="1" hangingPunct="1"/>
            <a:r>
              <a:rPr lang="pl-PL" b="1" dirty="0" smtClean="0">
                <a:solidFill>
                  <a:srgbClr val="7B9899"/>
                </a:solidFill>
              </a:rPr>
              <a:t>Zysk energetyczny</a:t>
            </a:r>
          </a:p>
        </p:txBody>
      </p:sp>
      <p:sp>
        <p:nvSpPr>
          <p:cNvPr id="7" name="pole tekstowe 6"/>
          <p:cNvSpPr txBox="1">
            <a:spLocks noChangeArrowheads="1"/>
          </p:cNvSpPr>
          <p:nvPr/>
        </p:nvSpPr>
        <p:spPr bwMode="auto">
          <a:xfrm>
            <a:off x="142844" y="5072074"/>
            <a:ext cx="8858250" cy="369332"/>
          </a:xfrm>
          <a:prstGeom prst="rect">
            <a:avLst/>
          </a:prstGeom>
          <a:noFill/>
          <a:ln w="9525">
            <a:noFill/>
            <a:miter lim="800000"/>
            <a:headEnd/>
            <a:tailEnd/>
          </a:ln>
        </p:spPr>
        <p:txBody>
          <a:bodyPr>
            <a:spAutoFit/>
          </a:bodyPr>
          <a:lstStyle/>
          <a:p>
            <a:pPr algn="ctr"/>
            <a:r>
              <a:rPr lang="pl-PL" dirty="0" smtClean="0">
                <a:latin typeface="+mj-lt"/>
              </a:rPr>
              <a:t>Pomiar zysku energetycznego metodą porównawczą</a:t>
            </a:r>
          </a:p>
        </p:txBody>
      </p:sp>
      <p:pic>
        <p:nvPicPr>
          <p:cNvPr id="7172" name="Picture 4"/>
          <p:cNvPicPr>
            <a:picLocks noChangeAspect="1" noChangeArrowheads="1"/>
          </p:cNvPicPr>
          <p:nvPr/>
        </p:nvPicPr>
        <p:blipFill>
          <a:blip r:embed="rId2" cstate="print"/>
          <a:srcRect/>
          <a:stretch>
            <a:fillRect/>
          </a:stretch>
        </p:blipFill>
        <p:spPr bwMode="auto">
          <a:xfrm>
            <a:off x="285720" y="1643050"/>
            <a:ext cx="8572528" cy="30921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12</a:t>
            </a:fld>
            <a:endParaRPr lang="pl-PL"/>
          </a:p>
        </p:txBody>
      </p:sp>
      <p:sp>
        <p:nvSpPr>
          <p:cNvPr id="30722" name="Tytuł 1"/>
          <p:cNvSpPr>
            <a:spLocks noGrp="1"/>
          </p:cNvSpPr>
          <p:nvPr>
            <p:ph type="title"/>
          </p:nvPr>
        </p:nvSpPr>
        <p:spPr/>
        <p:txBody>
          <a:bodyPr>
            <a:normAutofit/>
          </a:bodyPr>
          <a:lstStyle/>
          <a:p>
            <a:pPr eaLnBrk="1" hangingPunct="1"/>
            <a:r>
              <a:rPr lang="pl-PL" b="1" dirty="0" smtClean="0">
                <a:solidFill>
                  <a:srgbClr val="7B9899"/>
                </a:solidFill>
              </a:rPr>
              <a:t>Zysk energetyczny</a:t>
            </a:r>
          </a:p>
        </p:txBody>
      </p:sp>
      <p:sp>
        <p:nvSpPr>
          <p:cNvPr id="7" name="pole tekstowe 6"/>
          <p:cNvSpPr txBox="1">
            <a:spLocks noChangeArrowheads="1"/>
          </p:cNvSpPr>
          <p:nvPr/>
        </p:nvSpPr>
        <p:spPr bwMode="auto">
          <a:xfrm>
            <a:off x="2285984" y="5357826"/>
            <a:ext cx="6429358" cy="1200329"/>
          </a:xfrm>
          <a:prstGeom prst="rect">
            <a:avLst/>
          </a:prstGeom>
          <a:noFill/>
          <a:ln w="9525">
            <a:noFill/>
            <a:miter lim="800000"/>
            <a:headEnd/>
            <a:tailEnd/>
          </a:ln>
        </p:spPr>
        <p:txBody>
          <a:bodyPr wrap="square">
            <a:spAutoFit/>
          </a:bodyPr>
          <a:lstStyle/>
          <a:p>
            <a:pPr algn="r"/>
            <a:r>
              <a:rPr lang="pl-PL" dirty="0" smtClean="0">
                <a:latin typeface="+mj-lt"/>
              </a:rPr>
              <a:t>Pomiar zysku energetycznego metodą absolutną - </a:t>
            </a:r>
          </a:p>
          <a:p>
            <a:pPr algn="r"/>
            <a:r>
              <a:rPr lang="pl-PL" dirty="0" smtClean="0">
                <a:latin typeface="+mj-lt"/>
              </a:rPr>
              <a:t>polega na wykorzystaniu dwóch identycznych anten umieszczonych w swobodnej przestrzeni. Jedna z nich jest anteną nadawczą, a druga odbiorczą</a:t>
            </a:r>
          </a:p>
        </p:txBody>
      </p:sp>
      <p:pic>
        <p:nvPicPr>
          <p:cNvPr id="9218" name="Picture 2"/>
          <p:cNvPicPr>
            <a:picLocks noChangeAspect="1" noChangeArrowheads="1"/>
          </p:cNvPicPr>
          <p:nvPr/>
        </p:nvPicPr>
        <p:blipFill>
          <a:blip r:embed="rId2" cstate="print"/>
          <a:srcRect/>
          <a:stretch>
            <a:fillRect/>
          </a:stretch>
        </p:blipFill>
        <p:spPr bwMode="auto">
          <a:xfrm>
            <a:off x="-1" y="1214422"/>
            <a:ext cx="4926022" cy="4000528"/>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cstate="print"/>
          <a:srcRect/>
          <a:stretch>
            <a:fillRect/>
          </a:stretch>
        </p:blipFill>
        <p:spPr bwMode="auto">
          <a:xfrm>
            <a:off x="4857752" y="1428736"/>
            <a:ext cx="4286248" cy="37777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13</a:t>
            </a:fld>
            <a:endParaRPr lang="pl-PL"/>
          </a:p>
        </p:txBody>
      </p:sp>
      <p:sp>
        <p:nvSpPr>
          <p:cNvPr id="30722" name="Tytuł 1"/>
          <p:cNvSpPr>
            <a:spLocks noGrp="1"/>
          </p:cNvSpPr>
          <p:nvPr>
            <p:ph type="title"/>
          </p:nvPr>
        </p:nvSpPr>
        <p:spPr/>
        <p:txBody>
          <a:bodyPr>
            <a:normAutofit/>
          </a:bodyPr>
          <a:lstStyle/>
          <a:p>
            <a:pPr eaLnBrk="1" hangingPunct="1"/>
            <a:r>
              <a:rPr lang="pl-PL" b="1" dirty="0" smtClean="0">
                <a:solidFill>
                  <a:srgbClr val="7B9899"/>
                </a:solidFill>
              </a:rPr>
              <a:t>Impedancja wejściowa i WFS</a:t>
            </a:r>
          </a:p>
        </p:txBody>
      </p:sp>
      <p:sp>
        <p:nvSpPr>
          <p:cNvPr id="14340" name="pole tekstowe 6"/>
          <p:cNvSpPr txBox="1">
            <a:spLocks noChangeArrowheads="1"/>
          </p:cNvSpPr>
          <p:nvPr/>
        </p:nvSpPr>
        <p:spPr bwMode="auto">
          <a:xfrm>
            <a:off x="142844" y="1714488"/>
            <a:ext cx="8858250" cy="4524315"/>
          </a:xfrm>
          <a:prstGeom prst="rect">
            <a:avLst/>
          </a:prstGeom>
          <a:noFill/>
          <a:ln w="9525">
            <a:noFill/>
            <a:miter lim="800000"/>
            <a:headEnd/>
            <a:tailEnd/>
          </a:ln>
        </p:spPr>
        <p:txBody>
          <a:bodyPr>
            <a:spAutoFit/>
          </a:bodyPr>
          <a:lstStyle/>
          <a:p>
            <a:pPr algn="just">
              <a:lnSpc>
                <a:spcPct val="150000"/>
              </a:lnSpc>
            </a:pPr>
            <a:r>
              <a:rPr lang="pl-PL" dirty="0" smtClean="0">
                <a:latin typeface="+mj-lt"/>
              </a:rPr>
              <a:t>W praktyce najczęściej zależy nam na pomiarze WFS w linii obciążonej anteną, czyli pośrednio modułu współczynnika odbicia </a:t>
            </a:r>
            <a:r>
              <a:rPr lang="pl-PL" i="1" dirty="0" smtClean="0">
                <a:latin typeface="+mj-lt"/>
              </a:rPr>
              <a:t>T </a:t>
            </a:r>
            <a:r>
              <a:rPr lang="pl-PL" dirty="0" smtClean="0">
                <a:latin typeface="+mj-lt"/>
              </a:rPr>
              <a:t>lub modułu impedancji wejściowej anteny. Do tego celu służy przyrząd zwany </a:t>
            </a:r>
            <a:r>
              <a:rPr lang="pl-PL" b="1" i="1" dirty="0" smtClean="0">
                <a:latin typeface="+mj-lt"/>
              </a:rPr>
              <a:t>reflektometrem, </a:t>
            </a:r>
            <a:r>
              <a:rPr lang="pl-PL" dirty="0" smtClean="0">
                <a:latin typeface="+mj-lt"/>
              </a:rPr>
              <a:t>składający się z dwóch </a:t>
            </a:r>
            <a:r>
              <a:rPr lang="pl-PL" b="1" i="1" dirty="0" smtClean="0">
                <a:latin typeface="+mj-lt"/>
              </a:rPr>
              <a:t>sprzęgaczy kierunkowych </a:t>
            </a:r>
            <a:r>
              <a:rPr lang="pl-PL" dirty="0" smtClean="0">
                <a:latin typeface="+mj-lt"/>
              </a:rPr>
              <a:t>do pomiaru fali padającej i fali odbitej od anteny. Nowoczesne nadajniki mają wbudowane reflektometry do ciągłej kontroli toru antenowego. Wzrost WFS powyżej zadanej wartości krytycznej powoduje wyłą­czenie nadajnika. Przenośne reflektometry są stosunkowo tanie, co sprzyja ich stosowaniu w praktyce inżynierskiej. Mają one wbudowane generatory, dzięki czemu możliwy jest </a:t>
            </a:r>
            <a:r>
              <a:rPr lang="pl-PL" dirty="0" err="1" smtClean="0">
                <a:latin typeface="+mj-lt"/>
              </a:rPr>
              <a:t>wobulowany</a:t>
            </a:r>
            <a:r>
              <a:rPr lang="pl-PL" dirty="0" smtClean="0">
                <a:latin typeface="+mj-lt"/>
              </a:rPr>
              <a:t> pomiar WFS w zadanym paśmie częstotliwości.</a:t>
            </a:r>
          </a:p>
          <a:p>
            <a:pPr algn="just"/>
            <a:endParaRPr lang="pl-PL" dirty="0" smtClean="0">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14</a:t>
            </a:fld>
            <a:endParaRPr lang="pl-PL"/>
          </a:p>
        </p:txBody>
      </p:sp>
      <p:sp>
        <p:nvSpPr>
          <p:cNvPr id="14340" name="pole tekstowe 6"/>
          <p:cNvSpPr txBox="1">
            <a:spLocks noChangeArrowheads="1"/>
          </p:cNvSpPr>
          <p:nvPr/>
        </p:nvSpPr>
        <p:spPr bwMode="auto">
          <a:xfrm>
            <a:off x="4000526" y="5657671"/>
            <a:ext cx="5143474" cy="1200329"/>
          </a:xfrm>
          <a:prstGeom prst="rect">
            <a:avLst/>
          </a:prstGeom>
          <a:noFill/>
          <a:ln w="9525">
            <a:noFill/>
            <a:miter lim="800000"/>
            <a:headEnd/>
            <a:tailEnd/>
          </a:ln>
        </p:spPr>
        <p:txBody>
          <a:bodyPr wrap="square">
            <a:spAutoFit/>
          </a:bodyPr>
          <a:lstStyle/>
          <a:p>
            <a:pPr algn="just"/>
            <a:r>
              <a:rPr lang="pl-PL" dirty="0" smtClean="0">
                <a:latin typeface="+mj-lt"/>
              </a:rPr>
              <a:t>Wynik pomiaru WFS dla anteny </a:t>
            </a:r>
            <a:r>
              <a:rPr lang="pl-PL" dirty="0" err="1" smtClean="0">
                <a:latin typeface="+mj-lt"/>
              </a:rPr>
              <a:t>mikropaskowej</a:t>
            </a:r>
            <a:r>
              <a:rPr lang="pl-PL" dirty="0" smtClean="0">
                <a:latin typeface="+mj-lt"/>
              </a:rPr>
              <a:t> na pasmo 2,4 </a:t>
            </a:r>
            <a:r>
              <a:rPr lang="pl-PL" dirty="0" err="1" smtClean="0">
                <a:latin typeface="+mj-lt"/>
              </a:rPr>
              <a:t>GHz</a:t>
            </a:r>
            <a:r>
              <a:rPr lang="pl-PL" dirty="0" smtClean="0">
                <a:latin typeface="+mj-lt"/>
              </a:rPr>
              <a:t> uzyskanego przyrządem SITE MASTER firmy ANRITSU</a:t>
            </a:r>
          </a:p>
        </p:txBody>
      </p:sp>
      <p:pic>
        <p:nvPicPr>
          <p:cNvPr id="11266" name="Picture 2"/>
          <p:cNvPicPr>
            <a:picLocks noChangeAspect="1" noChangeArrowheads="1"/>
          </p:cNvPicPr>
          <p:nvPr/>
        </p:nvPicPr>
        <p:blipFill>
          <a:blip r:embed="rId2" cstate="print"/>
          <a:srcRect/>
          <a:stretch>
            <a:fillRect/>
          </a:stretch>
        </p:blipFill>
        <p:spPr bwMode="auto">
          <a:xfrm>
            <a:off x="0" y="0"/>
            <a:ext cx="9144000" cy="57013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15</a:t>
            </a:fld>
            <a:endParaRPr lang="pl-PL"/>
          </a:p>
        </p:txBody>
      </p:sp>
      <p:sp>
        <p:nvSpPr>
          <p:cNvPr id="30722" name="Tytuł 1"/>
          <p:cNvSpPr>
            <a:spLocks noGrp="1"/>
          </p:cNvSpPr>
          <p:nvPr>
            <p:ph type="title"/>
          </p:nvPr>
        </p:nvSpPr>
        <p:spPr/>
        <p:txBody>
          <a:bodyPr>
            <a:normAutofit/>
          </a:bodyPr>
          <a:lstStyle/>
          <a:p>
            <a:pPr eaLnBrk="1" hangingPunct="1"/>
            <a:r>
              <a:rPr lang="pl-PL" b="1" dirty="0" smtClean="0">
                <a:solidFill>
                  <a:srgbClr val="7B9899"/>
                </a:solidFill>
              </a:rPr>
              <a:t>Impedancja wejściowa i WFS</a:t>
            </a:r>
          </a:p>
        </p:txBody>
      </p:sp>
      <p:sp>
        <p:nvSpPr>
          <p:cNvPr id="14340" name="pole tekstowe 6"/>
          <p:cNvSpPr txBox="1">
            <a:spLocks noChangeArrowheads="1"/>
          </p:cNvSpPr>
          <p:nvPr/>
        </p:nvSpPr>
        <p:spPr bwMode="auto">
          <a:xfrm>
            <a:off x="142844" y="1714488"/>
            <a:ext cx="8858250" cy="3693319"/>
          </a:xfrm>
          <a:prstGeom prst="rect">
            <a:avLst/>
          </a:prstGeom>
          <a:noFill/>
          <a:ln w="9525">
            <a:noFill/>
            <a:miter lim="800000"/>
            <a:headEnd/>
            <a:tailEnd/>
          </a:ln>
        </p:spPr>
        <p:txBody>
          <a:bodyPr>
            <a:spAutoFit/>
          </a:bodyPr>
          <a:lstStyle/>
          <a:p>
            <a:pPr algn="just">
              <a:lnSpc>
                <a:spcPct val="150000"/>
              </a:lnSpc>
            </a:pPr>
            <a:r>
              <a:rPr lang="pl-PL" dirty="0" smtClean="0">
                <a:latin typeface="+mj-lt"/>
              </a:rPr>
              <a:t>Współczesne przyrządy pomiarowe mają często funkcję DTF </a:t>
            </a:r>
            <a:r>
              <a:rPr lang="pl-PL" i="1" dirty="0" smtClean="0">
                <a:latin typeface="+mj-lt"/>
              </a:rPr>
              <a:t>(</a:t>
            </a:r>
            <a:r>
              <a:rPr lang="pl-PL" i="1" dirty="0" err="1" smtClean="0">
                <a:latin typeface="+mj-lt"/>
              </a:rPr>
              <a:t>Distance</a:t>
            </a:r>
            <a:r>
              <a:rPr lang="pl-PL" i="1" dirty="0" smtClean="0">
                <a:latin typeface="+mj-lt"/>
              </a:rPr>
              <a:t> to </a:t>
            </a:r>
            <a:r>
              <a:rPr lang="pl-PL" i="1" dirty="0" err="1" smtClean="0">
                <a:latin typeface="+mj-lt"/>
              </a:rPr>
              <a:t>Fault</a:t>
            </a:r>
            <a:r>
              <a:rPr lang="pl-PL" i="1" dirty="0" smtClean="0">
                <a:latin typeface="+mj-lt"/>
              </a:rPr>
              <a:t>). </a:t>
            </a:r>
            <a:r>
              <a:rPr lang="pl-PL" dirty="0" smtClean="0">
                <a:latin typeface="+mj-lt"/>
              </a:rPr>
              <a:t>Za pomocą transformaty Fouriera możliwe jest przejście z dziedziny częstotliwości do dziedziny czasu. Dzięki temu otrzymujemy wykres WFS (lub RL) w funkcji odległości. Ułatwia to znakomicie zlokalizowanie nieciągłości w torze antenowym. Aby jednak takie przejście było możliwe, należy do przyrządu wpisać tłumienie jednostkowe kabla oraz prędkość rozchodzenia się fali w kablu. Wiele reflektometrów umożliwia wyświetlenie impedancji na wykresie kołowym oraz pomiar strat wtrącenia IL toru.</a:t>
            </a:r>
          </a:p>
          <a:p>
            <a:pPr algn="just"/>
            <a:endParaRPr lang="pl-PL" dirty="0" smtClean="0">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16</a:t>
            </a:fld>
            <a:endParaRPr lang="pl-PL"/>
          </a:p>
        </p:txBody>
      </p:sp>
      <p:sp>
        <p:nvSpPr>
          <p:cNvPr id="14340" name="pole tekstowe 6"/>
          <p:cNvSpPr txBox="1">
            <a:spLocks noChangeArrowheads="1"/>
          </p:cNvSpPr>
          <p:nvPr/>
        </p:nvSpPr>
        <p:spPr bwMode="auto">
          <a:xfrm>
            <a:off x="4000526" y="5786454"/>
            <a:ext cx="5143474" cy="923330"/>
          </a:xfrm>
          <a:prstGeom prst="rect">
            <a:avLst/>
          </a:prstGeom>
          <a:noFill/>
          <a:ln w="9525">
            <a:noFill/>
            <a:miter lim="800000"/>
            <a:headEnd/>
            <a:tailEnd/>
          </a:ln>
        </p:spPr>
        <p:txBody>
          <a:bodyPr wrap="square">
            <a:spAutoFit/>
          </a:bodyPr>
          <a:lstStyle/>
          <a:p>
            <a:pPr algn="just"/>
            <a:r>
              <a:rPr lang="pl-PL" dirty="0" smtClean="0">
                <a:latin typeface="+mj-lt"/>
              </a:rPr>
              <a:t>Przykładowy wykres WFS w funkcji odległości DTF (SITE MASTER firmy ANRITSU)</a:t>
            </a:r>
          </a:p>
        </p:txBody>
      </p:sp>
      <p:pic>
        <p:nvPicPr>
          <p:cNvPr id="12290" name="Picture 2"/>
          <p:cNvPicPr>
            <a:picLocks noChangeAspect="1" noChangeArrowheads="1"/>
          </p:cNvPicPr>
          <p:nvPr/>
        </p:nvPicPr>
        <p:blipFill>
          <a:blip r:embed="rId2" cstate="print"/>
          <a:srcRect/>
          <a:stretch>
            <a:fillRect/>
          </a:stretch>
        </p:blipFill>
        <p:spPr bwMode="auto">
          <a:xfrm>
            <a:off x="0" y="0"/>
            <a:ext cx="9144000" cy="57260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17</a:t>
            </a:fld>
            <a:endParaRPr lang="pl-PL"/>
          </a:p>
        </p:txBody>
      </p:sp>
      <p:sp>
        <p:nvSpPr>
          <p:cNvPr id="30722" name="Tytuł 1"/>
          <p:cNvSpPr>
            <a:spLocks noGrp="1"/>
          </p:cNvSpPr>
          <p:nvPr>
            <p:ph type="title"/>
          </p:nvPr>
        </p:nvSpPr>
        <p:spPr/>
        <p:txBody>
          <a:bodyPr>
            <a:normAutofit/>
          </a:bodyPr>
          <a:lstStyle/>
          <a:p>
            <a:pPr eaLnBrk="1" hangingPunct="1"/>
            <a:r>
              <a:rPr lang="pl-PL" b="1" dirty="0" smtClean="0">
                <a:solidFill>
                  <a:srgbClr val="7B9899"/>
                </a:solidFill>
              </a:rPr>
              <a:t>Impedancja wejściowa i WFS</a:t>
            </a:r>
          </a:p>
        </p:txBody>
      </p:sp>
      <p:sp>
        <p:nvSpPr>
          <p:cNvPr id="14340" name="pole tekstowe 6"/>
          <p:cNvSpPr txBox="1">
            <a:spLocks noChangeArrowheads="1"/>
          </p:cNvSpPr>
          <p:nvPr/>
        </p:nvSpPr>
        <p:spPr bwMode="auto">
          <a:xfrm>
            <a:off x="142844" y="1428736"/>
            <a:ext cx="8858250" cy="4524315"/>
          </a:xfrm>
          <a:prstGeom prst="rect">
            <a:avLst/>
          </a:prstGeom>
          <a:noFill/>
          <a:ln w="9525">
            <a:noFill/>
            <a:miter lim="800000"/>
            <a:headEnd/>
            <a:tailEnd/>
          </a:ln>
        </p:spPr>
        <p:txBody>
          <a:bodyPr>
            <a:spAutoFit/>
          </a:bodyPr>
          <a:lstStyle/>
          <a:p>
            <a:pPr algn="just"/>
            <a:r>
              <a:rPr lang="pl-PL" dirty="0" smtClean="0">
                <a:latin typeface="+mj-lt"/>
              </a:rPr>
              <a:t>Impedancję wejściową anten na małych częstotliwościach (do kilku </a:t>
            </a:r>
            <a:r>
              <a:rPr lang="pl-PL" dirty="0" err="1" smtClean="0">
                <a:latin typeface="+mj-lt"/>
              </a:rPr>
              <a:t>MHz</a:t>
            </a:r>
            <a:r>
              <a:rPr lang="pl-PL" dirty="0" smtClean="0">
                <a:latin typeface="+mj-lt"/>
              </a:rPr>
              <a:t>) można zmierzyć metodami mostkowymi. Obecnie jednak do pomiarów impedancji anten w warunkach laboratoryjnych i terenowych wykorzystuje się przyrządy zwane </a:t>
            </a:r>
            <a:r>
              <a:rPr lang="pl-PL" b="1" i="1" dirty="0" smtClean="0">
                <a:latin typeface="+mj-lt"/>
              </a:rPr>
              <a:t>analizatorami wektorowymi </a:t>
            </a:r>
            <a:r>
              <a:rPr lang="pl-PL" dirty="0" smtClean="0">
                <a:latin typeface="+mj-lt"/>
              </a:rPr>
              <a:t>oraz </a:t>
            </a:r>
            <a:r>
              <a:rPr lang="pl-PL" b="1" i="1" dirty="0" smtClean="0">
                <a:latin typeface="+mj-lt"/>
              </a:rPr>
              <a:t>analizatorami sieci, </a:t>
            </a:r>
            <a:r>
              <a:rPr lang="pl-PL" dirty="0" smtClean="0">
                <a:latin typeface="+mj-lt"/>
              </a:rPr>
              <a:t>będącymi bardzo dokładnymi miliwoltomierzami </a:t>
            </a:r>
            <a:r>
              <a:rPr lang="pl-PL" dirty="0" err="1" smtClean="0">
                <a:latin typeface="+mj-lt"/>
              </a:rPr>
              <a:t>w.cz</a:t>
            </a:r>
            <a:r>
              <a:rPr lang="pl-PL" dirty="0" smtClean="0">
                <a:latin typeface="+mj-lt"/>
              </a:rPr>
              <a:t>., mogącymi określać zarówno amplitudę, jak i fazę mierzonego przebiegu. Należy jednak pamiętać, że antena jest podłączona do przyrządu pomiarowego za pomocą linii transmisyjnej. Ze względu na właściwości transformujące linii należy zawsze uwzględniać zmiany impedancji wejściowej wywołane kablami łączącymi antenę z nadajnikiem oraz tłumienie samego kabla. Dokonuje się tego w czasie </a:t>
            </a:r>
            <a:r>
              <a:rPr lang="pl-PL" b="1" i="1" dirty="0" smtClean="0">
                <a:latin typeface="+mj-lt"/>
              </a:rPr>
              <a:t>kalibracji </a:t>
            </a:r>
            <a:r>
              <a:rPr lang="pl-PL" dirty="0" smtClean="0">
                <a:latin typeface="+mj-lt"/>
              </a:rPr>
              <a:t>przyrządów pomiarowych.</a:t>
            </a:r>
          </a:p>
          <a:p>
            <a:pPr algn="just"/>
            <a:r>
              <a:rPr lang="pl-PL" dirty="0" smtClean="0">
                <a:latin typeface="+mj-lt"/>
              </a:rPr>
              <a:t>Szczególną uwagę należy zwrócić na pomiar anten umieszczonych na obiektach nadawczych. Jeżeli pomiaru WFS dokonujemy dla anteny umieszczonej w pobliżu innych pracujących na maszcie anten, to wynik pomiaru może okazać się błędny. Należy wtedy przed jego wykonaniem wyłączyć wszystkie nadajniki.</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18</a:t>
            </a:fld>
            <a:endParaRPr lang="pl-PL"/>
          </a:p>
        </p:txBody>
      </p:sp>
      <p:sp>
        <p:nvSpPr>
          <p:cNvPr id="30722" name="Tytuł 1"/>
          <p:cNvSpPr>
            <a:spLocks noGrp="1"/>
          </p:cNvSpPr>
          <p:nvPr>
            <p:ph type="title"/>
          </p:nvPr>
        </p:nvSpPr>
        <p:spPr>
          <a:xfrm>
            <a:off x="214282" y="274638"/>
            <a:ext cx="8715436" cy="1143000"/>
          </a:xfrm>
        </p:spPr>
        <p:txBody>
          <a:bodyPr>
            <a:normAutofit fontScale="90000"/>
          </a:bodyPr>
          <a:lstStyle/>
          <a:p>
            <a:pPr eaLnBrk="1" hangingPunct="1"/>
            <a:r>
              <a:rPr lang="pl-PL" b="1" dirty="0" smtClean="0">
                <a:solidFill>
                  <a:srgbClr val="7B9899"/>
                </a:solidFill>
              </a:rPr>
              <a:t>Pomiary zmniejszonych modeli anten</a:t>
            </a:r>
          </a:p>
        </p:txBody>
      </p:sp>
      <p:sp>
        <p:nvSpPr>
          <p:cNvPr id="14340" name="pole tekstowe 6"/>
          <p:cNvSpPr txBox="1">
            <a:spLocks noChangeArrowheads="1"/>
          </p:cNvSpPr>
          <p:nvPr/>
        </p:nvSpPr>
        <p:spPr bwMode="auto">
          <a:xfrm>
            <a:off x="142844" y="1428736"/>
            <a:ext cx="8858250" cy="3139321"/>
          </a:xfrm>
          <a:prstGeom prst="rect">
            <a:avLst/>
          </a:prstGeom>
          <a:noFill/>
          <a:ln w="9525">
            <a:noFill/>
            <a:miter lim="800000"/>
            <a:headEnd/>
            <a:tailEnd/>
          </a:ln>
        </p:spPr>
        <p:txBody>
          <a:bodyPr>
            <a:spAutoFit/>
          </a:bodyPr>
          <a:lstStyle/>
          <a:p>
            <a:pPr algn="just"/>
            <a:r>
              <a:rPr lang="pl-PL" dirty="0" smtClean="0">
                <a:latin typeface="+mj-lt"/>
              </a:rPr>
              <a:t>Pomiary charakterystyki promieniowania i impedancji wejściowej rzeczywistych anten są często trudne ze względu na ich duże rozmiary. W takich przypadkach wykonuje się pomiary modeli, których wymiary zostały pomniejszone n razy. Dzięki temu staje się możliwe pomierzenie w komorach bezechowych anten zainstalowanych na samolotach czy statkach. Można również zaprojektować zmniejszony model anteny i zmierzyć go wygodnie w komorze bezechowej, co pozwala na ewentualną optymalizację elementów, a następnie przeskalować model do rzeczywistych wymiarów. Jeśli skala modelu wynosi n, to każdy element modelu o długości </a:t>
            </a:r>
            <a:r>
              <a:rPr lang="pl-PL" dirty="0" err="1" smtClean="0">
                <a:latin typeface="+mj-lt"/>
              </a:rPr>
              <a:t>L</a:t>
            </a:r>
            <a:r>
              <a:rPr lang="pl-PL" baseline="-25000" dirty="0" err="1" smtClean="0">
                <a:latin typeface="+mj-lt"/>
              </a:rPr>
              <a:t>m</a:t>
            </a:r>
            <a:r>
              <a:rPr lang="pl-PL" dirty="0" smtClean="0">
                <a:latin typeface="+mj-lt"/>
              </a:rPr>
              <a:t> jest powiązany z długością rzeczywistą odpowiadającego mu elementu anteny o długości L za pomocą zależności:</a:t>
            </a:r>
            <a:endParaRPr lang="pl-PL" dirty="0">
              <a:latin typeface="+mj-lt"/>
            </a:endParaRPr>
          </a:p>
        </p:txBody>
      </p:sp>
      <p:graphicFrame>
        <p:nvGraphicFramePr>
          <p:cNvPr id="13314" name="Object 2"/>
          <p:cNvGraphicFramePr>
            <a:graphicFrameLocks noChangeAspect="1"/>
          </p:cNvGraphicFramePr>
          <p:nvPr/>
        </p:nvGraphicFramePr>
        <p:xfrm>
          <a:off x="3646251" y="4786322"/>
          <a:ext cx="1851498" cy="1000132"/>
        </p:xfrm>
        <a:graphic>
          <a:graphicData uri="http://schemas.openxmlformats.org/presentationml/2006/ole">
            <p:oleObj spid="_x0000_s13314" name="Równanie" r:id="rId3" imgW="482400" imgH="393480" progId="Equation.3">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19</a:t>
            </a:fld>
            <a:endParaRPr lang="pl-PL"/>
          </a:p>
        </p:txBody>
      </p:sp>
      <p:sp>
        <p:nvSpPr>
          <p:cNvPr id="30722" name="Tytuł 1"/>
          <p:cNvSpPr>
            <a:spLocks noGrp="1"/>
          </p:cNvSpPr>
          <p:nvPr>
            <p:ph type="title"/>
          </p:nvPr>
        </p:nvSpPr>
        <p:spPr>
          <a:xfrm>
            <a:off x="214282" y="274638"/>
            <a:ext cx="8715436" cy="1143000"/>
          </a:xfrm>
        </p:spPr>
        <p:txBody>
          <a:bodyPr>
            <a:normAutofit fontScale="90000"/>
          </a:bodyPr>
          <a:lstStyle/>
          <a:p>
            <a:pPr eaLnBrk="1" hangingPunct="1"/>
            <a:r>
              <a:rPr lang="pl-PL" b="1" dirty="0" smtClean="0">
                <a:solidFill>
                  <a:srgbClr val="7B9899"/>
                </a:solidFill>
              </a:rPr>
              <a:t>Pomiary zmniejszonych modeli anten</a:t>
            </a:r>
          </a:p>
        </p:txBody>
      </p:sp>
      <p:sp>
        <p:nvSpPr>
          <p:cNvPr id="14340" name="pole tekstowe 6"/>
          <p:cNvSpPr txBox="1">
            <a:spLocks noChangeArrowheads="1"/>
          </p:cNvSpPr>
          <p:nvPr/>
        </p:nvSpPr>
        <p:spPr bwMode="auto">
          <a:xfrm>
            <a:off x="142844" y="1428736"/>
            <a:ext cx="8858250" cy="923330"/>
          </a:xfrm>
          <a:prstGeom prst="rect">
            <a:avLst/>
          </a:prstGeom>
          <a:noFill/>
          <a:ln w="9525">
            <a:noFill/>
            <a:miter lim="800000"/>
            <a:headEnd/>
            <a:tailEnd/>
          </a:ln>
        </p:spPr>
        <p:txBody>
          <a:bodyPr>
            <a:spAutoFit/>
          </a:bodyPr>
          <a:lstStyle/>
          <a:p>
            <a:pPr algn="just"/>
            <a:r>
              <a:rPr lang="pl-PL" dirty="0" smtClean="0">
                <a:latin typeface="+mj-lt"/>
              </a:rPr>
              <a:t>Jednocześnie częstotliwość, którą zasilamy model, musi być n razy większa, aby długości elektryczne elementów anteny rzeczywistej i modelu były identyczne:</a:t>
            </a:r>
            <a:endParaRPr lang="pl-PL" dirty="0">
              <a:latin typeface="+mj-lt"/>
            </a:endParaRPr>
          </a:p>
        </p:txBody>
      </p:sp>
      <p:graphicFrame>
        <p:nvGraphicFramePr>
          <p:cNvPr id="13314" name="Object 2"/>
          <p:cNvGraphicFramePr>
            <a:graphicFrameLocks noChangeAspect="1"/>
          </p:cNvGraphicFramePr>
          <p:nvPr/>
        </p:nvGraphicFramePr>
        <p:xfrm>
          <a:off x="3573463" y="2285992"/>
          <a:ext cx="1997075" cy="581025"/>
        </p:xfrm>
        <a:graphic>
          <a:graphicData uri="http://schemas.openxmlformats.org/presentationml/2006/ole">
            <p:oleObj spid="_x0000_s14338" name="Równanie" r:id="rId3" imgW="520560" imgH="228600" progId="Equation.3">
              <p:embed/>
            </p:oleObj>
          </a:graphicData>
        </a:graphic>
      </p:graphicFrame>
      <p:sp>
        <p:nvSpPr>
          <p:cNvPr id="7" name="pole tekstowe 6"/>
          <p:cNvSpPr txBox="1">
            <a:spLocks noChangeArrowheads="1"/>
          </p:cNvSpPr>
          <p:nvPr/>
        </p:nvSpPr>
        <p:spPr bwMode="auto">
          <a:xfrm>
            <a:off x="142844" y="3000372"/>
            <a:ext cx="8858250" cy="2862322"/>
          </a:xfrm>
          <a:prstGeom prst="rect">
            <a:avLst/>
          </a:prstGeom>
          <a:noFill/>
          <a:ln w="9525">
            <a:noFill/>
            <a:miter lim="800000"/>
            <a:headEnd/>
            <a:tailEnd/>
          </a:ln>
        </p:spPr>
        <p:txBody>
          <a:bodyPr>
            <a:spAutoFit/>
          </a:bodyPr>
          <a:lstStyle/>
          <a:p>
            <a:pPr algn="just"/>
            <a:r>
              <a:rPr lang="pl-PL" dirty="0" smtClean="0">
                <a:latin typeface="+mj-lt"/>
              </a:rPr>
              <a:t>Dla dokładnego zamodelowania wymagane jest, aby konduktywność materiału, z jakiego wykonano model, była przeskalowana następująco:</a:t>
            </a:r>
          </a:p>
          <a:p>
            <a:pPr algn="just"/>
            <a:endParaRPr lang="pl-PL" dirty="0" smtClean="0">
              <a:latin typeface="+mj-lt"/>
            </a:endParaRPr>
          </a:p>
          <a:p>
            <a:pPr algn="just"/>
            <a:endParaRPr lang="pl-PL" dirty="0" smtClean="0">
              <a:latin typeface="+mj-lt"/>
            </a:endParaRPr>
          </a:p>
          <a:p>
            <a:pPr algn="just"/>
            <a:endParaRPr lang="pl-PL" dirty="0" smtClean="0">
              <a:latin typeface="+mj-lt"/>
            </a:endParaRPr>
          </a:p>
          <a:p>
            <a:pPr algn="just"/>
            <a:endParaRPr lang="pl-PL" dirty="0" smtClean="0">
              <a:latin typeface="+mj-lt"/>
            </a:endParaRPr>
          </a:p>
          <a:p>
            <a:pPr algn="just"/>
            <a:r>
              <a:rPr lang="pl-PL" dirty="0" smtClean="0">
                <a:latin typeface="+mj-lt"/>
              </a:rPr>
              <a:t>Jeśli konduktywność materiału a jest odpowiednio duża (np. miedź), to traktujemy materiał jako doskonały przewodnik i nie skalujemy go. Pomiary zmniejszonych modeli są szczególnie chętnie wykorzystywane w przypadku systemów antenowych instalowanych na samolotach i okrętach.</a:t>
            </a:r>
            <a:endParaRPr lang="pl-PL" dirty="0">
              <a:latin typeface="+mj-lt"/>
            </a:endParaRPr>
          </a:p>
        </p:txBody>
      </p:sp>
      <p:graphicFrame>
        <p:nvGraphicFramePr>
          <p:cNvPr id="2" name="Object 2"/>
          <p:cNvGraphicFramePr>
            <a:graphicFrameLocks noChangeAspect="1"/>
          </p:cNvGraphicFramePr>
          <p:nvPr/>
        </p:nvGraphicFramePr>
        <p:xfrm>
          <a:off x="3476625" y="3786188"/>
          <a:ext cx="2190750" cy="581025"/>
        </p:xfrm>
        <a:graphic>
          <a:graphicData uri="http://schemas.openxmlformats.org/presentationml/2006/ole">
            <p:oleObj spid="_x0000_s14340" name="Równanie" r:id="rId4" imgW="571320" imgH="22860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2</a:t>
            </a:fld>
            <a:endParaRPr lang="pl-PL"/>
          </a:p>
        </p:txBody>
      </p:sp>
      <p:sp>
        <p:nvSpPr>
          <p:cNvPr id="30722" name="Tytuł 1"/>
          <p:cNvSpPr>
            <a:spLocks noGrp="1"/>
          </p:cNvSpPr>
          <p:nvPr>
            <p:ph type="title"/>
          </p:nvPr>
        </p:nvSpPr>
        <p:spPr/>
        <p:txBody>
          <a:bodyPr>
            <a:normAutofit fontScale="90000"/>
          </a:bodyPr>
          <a:lstStyle/>
          <a:p>
            <a:pPr eaLnBrk="1" hangingPunct="1"/>
            <a:r>
              <a:rPr lang="pl-PL" b="1" dirty="0" smtClean="0">
                <a:solidFill>
                  <a:srgbClr val="7B9899"/>
                </a:solidFill>
              </a:rPr>
              <a:t>Charakterystyka promieniowania</a:t>
            </a:r>
          </a:p>
        </p:txBody>
      </p:sp>
      <p:sp>
        <p:nvSpPr>
          <p:cNvPr id="14340" name="pole tekstowe 6"/>
          <p:cNvSpPr txBox="1">
            <a:spLocks noChangeArrowheads="1"/>
          </p:cNvSpPr>
          <p:nvPr/>
        </p:nvSpPr>
        <p:spPr bwMode="auto">
          <a:xfrm>
            <a:off x="142844" y="1285860"/>
            <a:ext cx="8858250" cy="4801314"/>
          </a:xfrm>
          <a:prstGeom prst="rect">
            <a:avLst/>
          </a:prstGeom>
          <a:noFill/>
          <a:ln w="9525">
            <a:noFill/>
            <a:miter lim="800000"/>
            <a:headEnd/>
            <a:tailEnd/>
          </a:ln>
        </p:spPr>
        <p:txBody>
          <a:bodyPr>
            <a:spAutoFit/>
          </a:bodyPr>
          <a:lstStyle/>
          <a:p>
            <a:pPr algn="just"/>
            <a:r>
              <a:rPr lang="pl-PL" dirty="0" smtClean="0">
                <a:latin typeface="+mn-lt"/>
              </a:rPr>
              <a:t>Charakterystyka promieniowania jest jednym z najważniejszych parametrów anteny. Jest ona trójwymiarowa i jej pełen opis wymaga pomiarów we wszystkich kierunkach przestrzeni. W praktyce wykonuje się pomiary charakterystyki w tzw. </a:t>
            </a:r>
            <a:r>
              <a:rPr lang="pl-PL" b="1" i="1" dirty="0" smtClean="0">
                <a:latin typeface="+mn-lt"/>
              </a:rPr>
              <a:t>płaszczyznach głównych </a:t>
            </a:r>
            <a:r>
              <a:rPr lang="pl-PL" dirty="0" smtClean="0">
                <a:latin typeface="+mn-lt"/>
              </a:rPr>
              <a:t>(E i H). Ponieważ charakterystyka promieniowania jest zdefiniowana w strefie dalekiej anteny, więc antena testowa, za której pomocą dokonujemy pomiaru, także powinna znajdować się w tej strefie. Jej początek wyznacza równanie: </a:t>
            </a:r>
          </a:p>
          <a:p>
            <a:pPr algn="just"/>
            <a:endParaRPr lang="pl-PL" dirty="0" smtClean="0">
              <a:latin typeface="+mn-lt"/>
            </a:endParaRPr>
          </a:p>
          <a:p>
            <a:pPr algn="just"/>
            <a:endParaRPr lang="pl-PL" dirty="0" smtClean="0">
              <a:latin typeface="+mn-lt"/>
            </a:endParaRPr>
          </a:p>
          <a:p>
            <a:pPr algn="just"/>
            <a:endParaRPr lang="pl-PL" dirty="0" smtClean="0">
              <a:latin typeface="+mn-lt"/>
            </a:endParaRPr>
          </a:p>
          <a:p>
            <a:pPr algn="just"/>
            <a:r>
              <a:rPr lang="pl-PL" dirty="0" smtClean="0">
                <a:latin typeface="+mn-lt"/>
              </a:rPr>
              <a:t>Najczęściej dokonuje się pomiarów na specjalnie przygotowanym poligonie. Zarówno antena mierzona, jak i antena pomiarowa znajdują się na wieżach wykonanych z materiałów niemetalowych. Sygnał z nadajnika jest doprowadzony za pomocą kabla koncentrycznego umieszczonego zwykle pod ziemią. Ponieważ wynik pomiaru może być zafałszowany przez odbicia fal, w pobliżu anten nie powinny się znajdować żadne przeszkody sztuczne ani naturalne. </a:t>
            </a:r>
          </a:p>
        </p:txBody>
      </p:sp>
      <p:graphicFrame>
        <p:nvGraphicFramePr>
          <p:cNvPr id="6" name="Obiekt 5"/>
          <p:cNvGraphicFramePr>
            <a:graphicFrameLocks noChangeAspect="1"/>
          </p:cNvGraphicFramePr>
          <p:nvPr/>
        </p:nvGraphicFramePr>
        <p:xfrm>
          <a:off x="3655212" y="3286124"/>
          <a:ext cx="1833577" cy="785818"/>
        </p:xfrm>
        <a:graphic>
          <a:graphicData uri="http://schemas.openxmlformats.org/presentationml/2006/ole">
            <p:oleObj spid="_x0000_s1027" name="Równanie" r:id="rId3" imgW="647640" imgH="419040" progId="Equation.3">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3</a:t>
            </a:fld>
            <a:endParaRPr lang="pl-PL"/>
          </a:p>
        </p:txBody>
      </p:sp>
      <p:sp>
        <p:nvSpPr>
          <p:cNvPr id="30722" name="Tytuł 1"/>
          <p:cNvSpPr>
            <a:spLocks noGrp="1"/>
          </p:cNvSpPr>
          <p:nvPr>
            <p:ph type="title"/>
          </p:nvPr>
        </p:nvSpPr>
        <p:spPr/>
        <p:txBody>
          <a:bodyPr>
            <a:normAutofit fontScale="90000"/>
          </a:bodyPr>
          <a:lstStyle/>
          <a:p>
            <a:pPr eaLnBrk="1" hangingPunct="1"/>
            <a:r>
              <a:rPr lang="pl-PL" b="1" dirty="0" smtClean="0">
                <a:solidFill>
                  <a:srgbClr val="7B9899"/>
                </a:solidFill>
              </a:rPr>
              <a:t>Charakterystyka promieniowania</a:t>
            </a:r>
          </a:p>
        </p:txBody>
      </p:sp>
      <p:sp>
        <p:nvSpPr>
          <p:cNvPr id="14340" name="pole tekstowe 6"/>
          <p:cNvSpPr txBox="1">
            <a:spLocks noChangeArrowheads="1"/>
          </p:cNvSpPr>
          <p:nvPr/>
        </p:nvSpPr>
        <p:spPr bwMode="auto">
          <a:xfrm>
            <a:off x="142844" y="1357298"/>
            <a:ext cx="8858250" cy="1200329"/>
          </a:xfrm>
          <a:prstGeom prst="rect">
            <a:avLst/>
          </a:prstGeom>
          <a:noFill/>
          <a:ln w="9525">
            <a:noFill/>
            <a:miter lim="800000"/>
            <a:headEnd/>
            <a:tailEnd/>
          </a:ln>
        </p:spPr>
        <p:txBody>
          <a:bodyPr>
            <a:spAutoFit/>
          </a:bodyPr>
          <a:lstStyle/>
          <a:p>
            <a:pPr algn="just"/>
            <a:r>
              <a:rPr lang="pl-PL" dirty="0" smtClean="0">
                <a:latin typeface="+mn-lt"/>
              </a:rPr>
              <a:t>Aby zapobiec odbiciom od ziemi fragment terenu położony między wieżami wykłada się często specjalnym materiałem pochłaniają­cym fale elektromagnetyczne. Można spotkać poligony pomiarowe zorganizowane na dużych dachach budynków lub na wieżach. Powoduje to pewną redukcję </a:t>
            </a:r>
          </a:p>
        </p:txBody>
      </p:sp>
      <p:pic>
        <p:nvPicPr>
          <p:cNvPr id="2051" name="Picture 3"/>
          <p:cNvPicPr>
            <a:picLocks noChangeAspect="1" noChangeArrowheads="1"/>
          </p:cNvPicPr>
          <p:nvPr/>
        </p:nvPicPr>
        <p:blipFill>
          <a:blip r:embed="rId2" cstate="print"/>
          <a:srcRect/>
          <a:stretch>
            <a:fillRect/>
          </a:stretch>
        </p:blipFill>
        <p:spPr bwMode="auto">
          <a:xfrm>
            <a:off x="4857752" y="2500306"/>
            <a:ext cx="4071967" cy="3646073"/>
          </a:xfrm>
          <a:prstGeom prst="rect">
            <a:avLst/>
          </a:prstGeom>
          <a:noFill/>
          <a:ln w="9525">
            <a:noFill/>
            <a:miter lim="800000"/>
            <a:headEnd/>
            <a:tailEnd/>
          </a:ln>
          <a:effectLst/>
        </p:spPr>
      </p:pic>
      <p:sp>
        <p:nvSpPr>
          <p:cNvPr id="7" name="pole tekstowe 6"/>
          <p:cNvSpPr txBox="1">
            <a:spLocks noChangeArrowheads="1"/>
          </p:cNvSpPr>
          <p:nvPr/>
        </p:nvSpPr>
        <p:spPr bwMode="auto">
          <a:xfrm>
            <a:off x="142844" y="2500306"/>
            <a:ext cx="4357688" cy="3416320"/>
          </a:xfrm>
          <a:prstGeom prst="rect">
            <a:avLst/>
          </a:prstGeom>
          <a:noFill/>
          <a:ln w="9525">
            <a:noFill/>
            <a:miter lim="800000"/>
            <a:headEnd/>
            <a:tailEnd/>
          </a:ln>
        </p:spPr>
        <p:txBody>
          <a:bodyPr wrap="square">
            <a:spAutoFit/>
          </a:bodyPr>
          <a:lstStyle/>
          <a:p>
            <a:pPr algn="just"/>
            <a:r>
              <a:rPr lang="pl-PL" dirty="0" smtClean="0">
                <a:latin typeface="+mn-lt"/>
              </a:rPr>
              <a:t>amplitudy fali odbitej od ziemi. Ze względu na zasadę wzajemności pomiar charakterystyki może odbywać się na dwa sposoby: nieruchoma antena mierzona i ruchoma antena pomiarowa lub (częściej) stała antena pomiarowa i ruchoma antena mierzona. Pomiary na poligonie są uzależnione od stanu pogody, należy się ponadto liczyć z zewnętrznymi sygnałami zakłócającymi.</a:t>
            </a:r>
          </a:p>
        </p:txBody>
      </p:sp>
      <p:sp>
        <p:nvSpPr>
          <p:cNvPr id="8" name="pole tekstowe 7"/>
          <p:cNvSpPr txBox="1">
            <a:spLocks noChangeArrowheads="1"/>
          </p:cNvSpPr>
          <p:nvPr/>
        </p:nvSpPr>
        <p:spPr bwMode="auto">
          <a:xfrm>
            <a:off x="4643438" y="6143644"/>
            <a:ext cx="4357688" cy="369332"/>
          </a:xfrm>
          <a:prstGeom prst="rect">
            <a:avLst/>
          </a:prstGeom>
          <a:noFill/>
          <a:ln w="9525">
            <a:noFill/>
            <a:miter lim="800000"/>
            <a:headEnd/>
            <a:tailEnd/>
          </a:ln>
        </p:spPr>
        <p:txBody>
          <a:bodyPr wrap="square">
            <a:spAutoFit/>
          </a:bodyPr>
          <a:lstStyle/>
          <a:p>
            <a:pPr algn="ctr"/>
            <a:r>
              <a:rPr lang="pl-PL" dirty="0" smtClean="0">
                <a:latin typeface="+mn-lt"/>
              </a:rPr>
              <a:t>Wpływ odbić na pomiar anten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4</a:t>
            </a:fld>
            <a:endParaRPr lang="pl-PL"/>
          </a:p>
        </p:txBody>
      </p:sp>
      <p:sp>
        <p:nvSpPr>
          <p:cNvPr id="30722" name="Tytuł 1"/>
          <p:cNvSpPr>
            <a:spLocks noGrp="1"/>
          </p:cNvSpPr>
          <p:nvPr>
            <p:ph type="title"/>
          </p:nvPr>
        </p:nvSpPr>
        <p:spPr/>
        <p:txBody>
          <a:bodyPr>
            <a:normAutofit fontScale="90000"/>
          </a:bodyPr>
          <a:lstStyle/>
          <a:p>
            <a:pPr eaLnBrk="1" hangingPunct="1"/>
            <a:r>
              <a:rPr lang="pl-PL" b="1" dirty="0" smtClean="0">
                <a:solidFill>
                  <a:srgbClr val="7B9899"/>
                </a:solidFill>
              </a:rPr>
              <a:t>Charakterystyka promieniowania</a:t>
            </a:r>
          </a:p>
        </p:txBody>
      </p:sp>
      <p:sp>
        <p:nvSpPr>
          <p:cNvPr id="14340" name="pole tekstowe 6"/>
          <p:cNvSpPr txBox="1">
            <a:spLocks noChangeArrowheads="1"/>
          </p:cNvSpPr>
          <p:nvPr/>
        </p:nvSpPr>
        <p:spPr bwMode="auto">
          <a:xfrm>
            <a:off x="142844" y="1285860"/>
            <a:ext cx="8858250" cy="5062924"/>
          </a:xfrm>
          <a:prstGeom prst="rect">
            <a:avLst/>
          </a:prstGeom>
          <a:noFill/>
          <a:ln w="9525">
            <a:noFill/>
            <a:miter lim="800000"/>
            <a:headEnd/>
            <a:tailEnd/>
          </a:ln>
        </p:spPr>
        <p:txBody>
          <a:bodyPr>
            <a:spAutoFit/>
          </a:bodyPr>
          <a:lstStyle/>
          <a:p>
            <a:pPr algn="just"/>
            <a:r>
              <a:rPr lang="pl-PL" sz="1700" dirty="0" smtClean="0">
                <a:latin typeface="+mn-lt"/>
              </a:rPr>
              <a:t>Dla małych anten </a:t>
            </a:r>
            <a:r>
              <a:rPr lang="pl-PL" sz="1700" dirty="0" err="1" smtClean="0">
                <a:latin typeface="+mn-lt"/>
              </a:rPr>
              <a:t>aperturowych</a:t>
            </a:r>
            <a:r>
              <a:rPr lang="pl-PL" sz="1700" dirty="0" smtClean="0">
                <a:latin typeface="+mn-lt"/>
              </a:rPr>
              <a:t> pomiary mogą się odbywać w pomieszczeniach (jeśli tylko zachowany jest warunek strefy dalekiej). Część ścian takiej sali musi być wyłożona materiałem pochłaniającym fale. Jeśli wyłożymy całkowicie wszystkie ściany, sufit i podłogę, to otrzymamy </a:t>
            </a:r>
            <a:r>
              <a:rPr lang="pl-PL" sz="1700" b="1" i="1" dirty="0" smtClean="0">
                <a:latin typeface="+mn-lt"/>
              </a:rPr>
              <a:t>komorę bezechową, </a:t>
            </a:r>
            <a:r>
              <a:rPr lang="pl-PL" sz="1700" dirty="0" smtClean="0">
                <a:latin typeface="+mn-lt"/>
              </a:rPr>
              <a:t>symulującą wolną przestrzeń. Różnice między komorą a wolną przestrzenią polegają na tym, że temperatura szumowa ścian wynosi ok. 300 K, a ponadto komora zapewnia całkowitą izolację od zewnętrznych pól elektromagnetycznych (szumy, interferen­cje), które mogą być przyczyną błędów pomiarowych. Ponieważ w małym pomieszczeniu trudno jest zapewnić odpowiednią odległość potrzebną do wy­tworzenia fali płaskiej, używa się </a:t>
            </a:r>
            <a:r>
              <a:rPr lang="pl-PL" sz="1700" b="1" i="1" dirty="0" smtClean="0">
                <a:latin typeface="+mn-lt"/>
              </a:rPr>
              <a:t>zestawów kompaktowych</a:t>
            </a:r>
            <a:r>
              <a:rPr lang="pl-PL" sz="1700" dirty="0" smtClean="0">
                <a:latin typeface="+mn-lt"/>
              </a:rPr>
              <a:t>. Wykorzystują one paraboliczną antenę podświetloną, która wytwarza falę płaską. Dzięki temu jest możliwe zmniejszenie rozmiarów komór bezechowych. W ostatnich latach popularne stały się </a:t>
            </a:r>
            <a:r>
              <a:rPr lang="pl-PL" sz="1700" b="1" i="1" dirty="0" smtClean="0">
                <a:latin typeface="+mn-lt"/>
              </a:rPr>
              <a:t>pomiary w strefie bliskiej </a:t>
            </a:r>
            <a:r>
              <a:rPr lang="pl-PL" sz="1700" dirty="0" smtClean="0">
                <a:latin typeface="+mn-lt"/>
              </a:rPr>
              <a:t>anteny. Są one szczególnie preferowane w małych komorach. Pomiar tą metodą polega na zebraniu danych z anteny pomiarowej poruszającej się po płaszczyźnie, powierzchni kuli lub cylindra wokół mierzonej anteny, a następnie przekształceniu danych za pomocą dwuwymiarowej transformaty Fouriera na pole dalekie. Wadą jest znaczny koszt urządzeń, komputerów, oprogramowania (dość skomplikowanego), a ponadto niemożność wykonania pomiarów w czasie rzeczywistym.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5</a:t>
            </a:fld>
            <a:endParaRPr lang="pl-PL"/>
          </a:p>
        </p:txBody>
      </p:sp>
      <p:sp>
        <p:nvSpPr>
          <p:cNvPr id="30722" name="Tytuł 1"/>
          <p:cNvSpPr>
            <a:spLocks noGrp="1"/>
          </p:cNvSpPr>
          <p:nvPr>
            <p:ph type="title"/>
          </p:nvPr>
        </p:nvSpPr>
        <p:spPr/>
        <p:txBody>
          <a:bodyPr>
            <a:normAutofit fontScale="90000"/>
          </a:bodyPr>
          <a:lstStyle/>
          <a:p>
            <a:pPr eaLnBrk="1" hangingPunct="1"/>
            <a:r>
              <a:rPr lang="pl-PL" b="1" dirty="0" smtClean="0">
                <a:solidFill>
                  <a:srgbClr val="7B9899"/>
                </a:solidFill>
              </a:rPr>
              <a:t>Charakterystyka promieniowania</a:t>
            </a:r>
          </a:p>
        </p:txBody>
      </p:sp>
      <p:sp>
        <p:nvSpPr>
          <p:cNvPr id="14340" name="pole tekstowe 6"/>
          <p:cNvSpPr txBox="1">
            <a:spLocks noChangeArrowheads="1"/>
          </p:cNvSpPr>
          <p:nvPr/>
        </p:nvSpPr>
        <p:spPr bwMode="auto">
          <a:xfrm>
            <a:off x="1821637" y="6000768"/>
            <a:ext cx="5500726" cy="353943"/>
          </a:xfrm>
          <a:prstGeom prst="rect">
            <a:avLst/>
          </a:prstGeom>
          <a:noFill/>
          <a:ln w="9525">
            <a:noFill/>
            <a:miter lim="800000"/>
            <a:headEnd/>
            <a:tailEnd/>
          </a:ln>
        </p:spPr>
        <p:txBody>
          <a:bodyPr wrap="square">
            <a:spAutoFit/>
          </a:bodyPr>
          <a:lstStyle/>
          <a:p>
            <a:pPr algn="ctr"/>
            <a:r>
              <a:rPr lang="pl-PL" sz="1700" dirty="0" smtClean="0">
                <a:latin typeface="+mn-lt"/>
              </a:rPr>
              <a:t>Pomieszczenie przystosowane do pomiarów anten</a:t>
            </a:r>
          </a:p>
        </p:txBody>
      </p:sp>
      <p:pic>
        <p:nvPicPr>
          <p:cNvPr id="4098" name="Picture 2"/>
          <p:cNvPicPr>
            <a:picLocks noChangeAspect="1" noChangeArrowheads="1"/>
          </p:cNvPicPr>
          <p:nvPr/>
        </p:nvPicPr>
        <p:blipFill>
          <a:blip r:embed="rId2" cstate="print"/>
          <a:srcRect/>
          <a:stretch>
            <a:fillRect/>
          </a:stretch>
        </p:blipFill>
        <p:spPr bwMode="auto">
          <a:xfrm>
            <a:off x="1579698" y="1214422"/>
            <a:ext cx="5984605" cy="46757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6</a:t>
            </a:fld>
            <a:endParaRPr lang="pl-PL"/>
          </a:p>
        </p:txBody>
      </p:sp>
      <p:sp>
        <p:nvSpPr>
          <p:cNvPr id="30722" name="Tytuł 1"/>
          <p:cNvSpPr>
            <a:spLocks noGrp="1"/>
          </p:cNvSpPr>
          <p:nvPr>
            <p:ph type="title"/>
          </p:nvPr>
        </p:nvSpPr>
        <p:spPr/>
        <p:txBody>
          <a:bodyPr>
            <a:normAutofit fontScale="90000"/>
          </a:bodyPr>
          <a:lstStyle/>
          <a:p>
            <a:pPr eaLnBrk="1" hangingPunct="1"/>
            <a:r>
              <a:rPr lang="pl-PL" b="1" dirty="0" smtClean="0">
                <a:solidFill>
                  <a:srgbClr val="7B9899"/>
                </a:solidFill>
              </a:rPr>
              <a:t>Charakterystyka promieniowania</a:t>
            </a:r>
          </a:p>
        </p:txBody>
      </p:sp>
      <p:sp>
        <p:nvSpPr>
          <p:cNvPr id="14340" name="pole tekstowe 6"/>
          <p:cNvSpPr txBox="1">
            <a:spLocks noChangeArrowheads="1"/>
          </p:cNvSpPr>
          <p:nvPr/>
        </p:nvSpPr>
        <p:spPr bwMode="auto">
          <a:xfrm>
            <a:off x="1821637" y="4714884"/>
            <a:ext cx="5500726" cy="615553"/>
          </a:xfrm>
          <a:prstGeom prst="rect">
            <a:avLst/>
          </a:prstGeom>
          <a:noFill/>
          <a:ln w="9525">
            <a:noFill/>
            <a:miter lim="800000"/>
            <a:headEnd/>
            <a:tailEnd/>
          </a:ln>
        </p:spPr>
        <p:txBody>
          <a:bodyPr wrap="square">
            <a:spAutoFit/>
          </a:bodyPr>
          <a:lstStyle/>
          <a:p>
            <a:pPr algn="ctr"/>
            <a:r>
              <a:rPr lang="pl-PL" sz="1700" dirty="0" smtClean="0">
                <a:latin typeface="+mn-lt"/>
              </a:rPr>
              <a:t>Kształty materiałów pochłaniających fale elektromagnetyczne</a:t>
            </a:r>
          </a:p>
        </p:txBody>
      </p:sp>
      <p:pic>
        <p:nvPicPr>
          <p:cNvPr id="5122" name="Picture 2"/>
          <p:cNvPicPr>
            <a:picLocks noChangeAspect="1" noChangeArrowheads="1"/>
          </p:cNvPicPr>
          <p:nvPr/>
        </p:nvPicPr>
        <p:blipFill>
          <a:blip r:embed="rId2" cstate="print"/>
          <a:srcRect/>
          <a:stretch>
            <a:fillRect/>
          </a:stretch>
        </p:blipFill>
        <p:spPr bwMode="auto">
          <a:xfrm>
            <a:off x="187236" y="1714488"/>
            <a:ext cx="8769528" cy="25717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7</a:t>
            </a:fld>
            <a:endParaRPr lang="pl-PL"/>
          </a:p>
        </p:txBody>
      </p:sp>
      <p:sp>
        <p:nvSpPr>
          <p:cNvPr id="30722" name="Tytuł 1"/>
          <p:cNvSpPr>
            <a:spLocks noGrp="1"/>
          </p:cNvSpPr>
          <p:nvPr>
            <p:ph type="title"/>
          </p:nvPr>
        </p:nvSpPr>
        <p:spPr/>
        <p:txBody>
          <a:bodyPr>
            <a:normAutofit fontScale="90000"/>
          </a:bodyPr>
          <a:lstStyle/>
          <a:p>
            <a:pPr eaLnBrk="1" hangingPunct="1"/>
            <a:r>
              <a:rPr lang="pl-PL" b="1" dirty="0" smtClean="0">
                <a:solidFill>
                  <a:srgbClr val="7B9899"/>
                </a:solidFill>
              </a:rPr>
              <a:t>Charakterystyka promieniowania</a:t>
            </a:r>
          </a:p>
        </p:txBody>
      </p:sp>
      <p:sp>
        <p:nvSpPr>
          <p:cNvPr id="14340" name="pole tekstowe 6"/>
          <p:cNvSpPr txBox="1">
            <a:spLocks noChangeArrowheads="1"/>
          </p:cNvSpPr>
          <p:nvPr/>
        </p:nvSpPr>
        <p:spPr bwMode="auto">
          <a:xfrm>
            <a:off x="1821637" y="6000768"/>
            <a:ext cx="5500726" cy="353943"/>
          </a:xfrm>
          <a:prstGeom prst="rect">
            <a:avLst/>
          </a:prstGeom>
          <a:noFill/>
          <a:ln w="9525">
            <a:noFill/>
            <a:miter lim="800000"/>
            <a:headEnd/>
            <a:tailEnd/>
          </a:ln>
        </p:spPr>
        <p:txBody>
          <a:bodyPr wrap="square">
            <a:spAutoFit/>
          </a:bodyPr>
          <a:lstStyle/>
          <a:p>
            <a:pPr algn="ctr"/>
            <a:r>
              <a:rPr lang="pl-PL" sz="1700" dirty="0" smtClean="0">
                <a:latin typeface="+mn-lt"/>
              </a:rPr>
              <a:t>Komora kompaktowa do pomiarów anten</a:t>
            </a:r>
          </a:p>
        </p:txBody>
      </p:sp>
      <p:pic>
        <p:nvPicPr>
          <p:cNvPr id="6146" name="Picture 2"/>
          <p:cNvPicPr>
            <a:picLocks noChangeAspect="1" noChangeArrowheads="1"/>
          </p:cNvPicPr>
          <p:nvPr/>
        </p:nvPicPr>
        <p:blipFill>
          <a:blip r:embed="rId2" cstate="print"/>
          <a:srcRect/>
          <a:stretch>
            <a:fillRect/>
          </a:stretch>
        </p:blipFill>
        <p:spPr bwMode="auto">
          <a:xfrm>
            <a:off x="997887" y="1214422"/>
            <a:ext cx="7148226" cy="47625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8</a:t>
            </a:fld>
            <a:endParaRPr lang="pl-PL"/>
          </a:p>
        </p:txBody>
      </p:sp>
      <p:sp>
        <p:nvSpPr>
          <p:cNvPr id="30722" name="Tytuł 1"/>
          <p:cNvSpPr>
            <a:spLocks noGrp="1"/>
          </p:cNvSpPr>
          <p:nvPr>
            <p:ph type="title"/>
          </p:nvPr>
        </p:nvSpPr>
        <p:spPr/>
        <p:txBody>
          <a:bodyPr>
            <a:normAutofit fontScale="90000"/>
          </a:bodyPr>
          <a:lstStyle/>
          <a:p>
            <a:pPr eaLnBrk="1" hangingPunct="1"/>
            <a:r>
              <a:rPr lang="pl-PL" b="1" dirty="0" smtClean="0">
                <a:solidFill>
                  <a:srgbClr val="7B9899"/>
                </a:solidFill>
              </a:rPr>
              <a:t>Charakterystyka promieniowania</a:t>
            </a:r>
          </a:p>
        </p:txBody>
      </p:sp>
      <p:sp>
        <p:nvSpPr>
          <p:cNvPr id="14340" name="pole tekstowe 6"/>
          <p:cNvSpPr txBox="1">
            <a:spLocks noChangeArrowheads="1"/>
          </p:cNvSpPr>
          <p:nvPr/>
        </p:nvSpPr>
        <p:spPr bwMode="auto">
          <a:xfrm>
            <a:off x="142844" y="1428736"/>
            <a:ext cx="8858250" cy="4247317"/>
          </a:xfrm>
          <a:prstGeom prst="rect">
            <a:avLst/>
          </a:prstGeom>
          <a:noFill/>
          <a:ln w="9525">
            <a:noFill/>
            <a:miter lim="800000"/>
            <a:headEnd/>
            <a:tailEnd/>
          </a:ln>
        </p:spPr>
        <p:txBody>
          <a:bodyPr>
            <a:spAutoFit/>
          </a:bodyPr>
          <a:lstStyle/>
          <a:p>
            <a:pPr algn="just"/>
            <a:r>
              <a:rPr lang="pl-PL" dirty="0" smtClean="0">
                <a:latin typeface="+mj-lt"/>
              </a:rPr>
              <a:t>Do wykonania pomiarów anten radiofonicznych i telewizyjnych w rzeczy­wistych warunkach wykorzystuje się śmigłowce wyposażone w aparaturę do pomiaru natężenia pola z użyciem anteny umieszczonej np. na dielektrycznym wysięgniku pod śmigłowcem, zestaw aparatury nawigacyjnej do określenia położenia i orientacji śmigłowca oraz komputer kontrolujący pomiary, zapisujący i wyświetlający wyniki. Taki pomiar odbywa się w czasie normalnej pracy radiostacji, jest jednak bardzo kosztowny i niemożliwy do wykonania w mieście.</a:t>
            </a:r>
          </a:p>
          <a:p>
            <a:pPr algn="just"/>
            <a:r>
              <a:rPr lang="pl-PL" dirty="0" smtClean="0">
                <a:latin typeface="+mj-lt"/>
              </a:rPr>
              <a:t>W większości przypadków charakterystyka promieniowania jest mierzona dla polaryzacji pożądanej. W niektórych przypadkach niezbędny jest pomiar charakterystyki anteny dla polaryzacji ortogonalnej. W celu uniknięcia wy­stępowania składowych radialnych pól przy takich pomiarach (które nie występują w rzeczywistości, lecz mogą pojawić się przy zapisie analitycznym), stosuje się powszechnie trzecią definicję Ludwiga przy określaniu składowych ortogonalnych.</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162D4381-1A1C-46D6-9765-A736CE6AC489}" type="slidenum">
              <a:rPr lang="pl-PL"/>
              <a:pPr>
                <a:defRPr/>
              </a:pPr>
              <a:t>9</a:t>
            </a:fld>
            <a:endParaRPr lang="pl-PL"/>
          </a:p>
        </p:txBody>
      </p:sp>
      <p:sp>
        <p:nvSpPr>
          <p:cNvPr id="30722" name="Tytuł 1"/>
          <p:cNvSpPr>
            <a:spLocks noGrp="1"/>
          </p:cNvSpPr>
          <p:nvPr>
            <p:ph type="title"/>
          </p:nvPr>
        </p:nvSpPr>
        <p:spPr/>
        <p:txBody>
          <a:bodyPr>
            <a:normAutofit/>
          </a:bodyPr>
          <a:lstStyle/>
          <a:p>
            <a:pPr eaLnBrk="1" hangingPunct="1"/>
            <a:r>
              <a:rPr lang="pl-PL" b="1" dirty="0" smtClean="0">
                <a:solidFill>
                  <a:srgbClr val="7B9899"/>
                </a:solidFill>
              </a:rPr>
              <a:t>Kierunkowość anteny</a:t>
            </a:r>
          </a:p>
        </p:txBody>
      </p:sp>
      <p:sp>
        <p:nvSpPr>
          <p:cNvPr id="14340" name="pole tekstowe 6"/>
          <p:cNvSpPr txBox="1">
            <a:spLocks noChangeArrowheads="1"/>
          </p:cNvSpPr>
          <p:nvPr/>
        </p:nvSpPr>
        <p:spPr bwMode="auto">
          <a:xfrm>
            <a:off x="142844" y="1428736"/>
            <a:ext cx="8858250" cy="646331"/>
          </a:xfrm>
          <a:prstGeom prst="rect">
            <a:avLst/>
          </a:prstGeom>
          <a:noFill/>
          <a:ln w="9525">
            <a:noFill/>
            <a:miter lim="800000"/>
            <a:headEnd/>
            <a:tailEnd/>
          </a:ln>
        </p:spPr>
        <p:txBody>
          <a:bodyPr>
            <a:spAutoFit/>
          </a:bodyPr>
          <a:lstStyle/>
          <a:p>
            <a:pPr algn="just"/>
            <a:r>
              <a:rPr lang="pl-PL" dirty="0" smtClean="0">
                <a:latin typeface="+mj-lt"/>
              </a:rPr>
              <a:t>Jest to miara zdolności koncentrowania energii w określonym kierunku kosztem innych kierunków.</a:t>
            </a:r>
          </a:p>
        </p:txBody>
      </p:sp>
      <p:pic>
        <p:nvPicPr>
          <p:cNvPr id="10242" name="Picture 2"/>
          <p:cNvPicPr>
            <a:picLocks noChangeAspect="1" noChangeArrowheads="1"/>
          </p:cNvPicPr>
          <p:nvPr/>
        </p:nvPicPr>
        <p:blipFill>
          <a:blip r:embed="rId3" cstate="print"/>
          <a:srcRect b="2446"/>
          <a:stretch>
            <a:fillRect/>
          </a:stretch>
        </p:blipFill>
        <p:spPr bwMode="auto">
          <a:xfrm>
            <a:off x="1178695" y="2071678"/>
            <a:ext cx="6786610" cy="3643338"/>
          </a:xfrm>
          <a:prstGeom prst="rect">
            <a:avLst/>
          </a:prstGeom>
          <a:noFill/>
          <a:ln w="9525">
            <a:noFill/>
            <a:miter lim="800000"/>
            <a:headEnd/>
            <a:tailEnd/>
          </a:ln>
          <a:effectLst/>
        </p:spPr>
      </p:pic>
      <p:graphicFrame>
        <p:nvGraphicFramePr>
          <p:cNvPr id="10244" name="Object 2"/>
          <p:cNvGraphicFramePr>
            <a:graphicFrameLocks noChangeAspect="1"/>
          </p:cNvGraphicFramePr>
          <p:nvPr/>
        </p:nvGraphicFramePr>
        <p:xfrm>
          <a:off x="4908550" y="5557838"/>
          <a:ext cx="3065463" cy="1028700"/>
        </p:xfrm>
        <a:graphic>
          <a:graphicData uri="http://schemas.openxmlformats.org/presentationml/2006/ole">
            <p:oleObj spid="_x0000_s10244" name="Równanie" r:id="rId4" imgW="901440" imgH="457200" progId="Equation.3">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l">
  <a:themeElements>
    <a:clrScheme name="Hol">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Hol">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Hol">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813</TotalTime>
  <Words>1284</Words>
  <Application>Microsoft Office PowerPoint</Application>
  <PresentationFormat>Pokaz na ekranie (4:3)</PresentationFormat>
  <Paragraphs>76</Paragraphs>
  <Slides>19</Slides>
  <Notes>0</Notes>
  <HiddenSlides>0</HiddenSlides>
  <MMClips>0</MMClips>
  <ScaleCrop>false</ScaleCrop>
  <HeadingPairs>
    <vt:vector size="6" baseType="variant">
      <vt:variant>
        <vt:lpstr>Motyw</vt:lpstr>
      </vt:variant>
      <vt:variant>
        <vt:i4>1</vt:i4>
      </vt:variant>
      <vt:variant>
        <vt:lpstr>Osadzone serwery OLE</vt:lpstr>
      </vt:variant>
      <vt:variant>
        <vt:i4>1</vt:i4>
      </vt:variant>
      <vt:variant>
        <vt:lpstr>Tytuły slajdów</vt:lpstr>
      </vt:variant>
      <vt:variant>
        <vt:i4>19</vt:i4>
      </vt:variant>
    </vt:vector>
  </HeadingPairs>
  <TitlesOfParts>
    <vt:vector size="21" baseType="lpstr">
      <vt:lpstr>Hol</vt:lpstr>
      <vt:lpstr>Równanie</vt:lpstr>
      <vt:lpstr>Pomiary anten: Charakterystyka promieniowania Kierunkowość Zysk energetyczny Impedancja wejściowa Współczynnik fali stojącej</vt:lpstr>
      <vt:lpstr>Charakterystyka promieniowania</vt:lpstr>
      <vt:lpstr>Charakterystyka promieniowania</vt:lpstr>
      <vt:lpstr>Charakterystyka promieniowania</vt:lpstr>
      <vt:lpstr>Charakterystyka promieniowania</vt:lpstr>
      <vt:lpstr>Charakterystyka promieniowania</vt:lpstr>
      <vt:lpstr>Charakterystyka promieniowania</vt:lpstr>
      <vt:lpstr>Charakterystyka promieniowania</vt:lpstr>
      <vt:lpstr>Kierunkowość anteny</vt:lpstr>
      <vt:lpstr>Zysk energetyczny</vt:lpstr>
      <vt:lpstr>Zysk energetyczny</vt:lpstr>
      <vt:lpstr>Zysk energetyczny</vt:lpstr>
      <vt:lpstr>Impedancja wejściowa i WFS</vt:lpstr>
      <vt:lpstr>Slajd 14</vt:lpstr>
      <vt:lpstr>Impedancja wejściowa i WFS</vt:lpstr>
      <vt:lpstr>Slajd 16</vt:lpstr>
      <vt:lpstr>Impedancja wejściowa i WFS</vt:lpstr>
      <vt:lpstr>Pomiary zmniejszonych modeli anten</vt:lpstr>
      <vt:lpstr>Pomiary zmniejszonych modeli anten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Pomiary anten</dc:title>
  <cp:lastModifiedBy>Paweł</cp:lastModifiedBy>
  <cp:revision>165</cp:revision>
  <dcterms:modified xsi:type="dcterms:W3CDTF">2010-02-18T13:21:33Z</dcterms:modified>
</cp:coreProperties>
</file>