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61" r:id="rId3"/>
    <p:sldId id="269" r:id="rId4"/>
    <p:sldId id="256" r:id="rId5"/>
    <p:sldId id="257" r:id="rId6"/>
    <p:sldId id="258" r:id="rId7"/>
    <p:sldId id="260" r:id="rId8"/>
    <p:sldId id="267" r:id="rId9"/>
    <p:sldId id="268" r:id="rId10"/>
    <p:sldId id="262" r:id="rId11"/>
    <p:sldId id="263" r:id="rId12"/>
    <p:sldId id="264" r:id="rId13"/>
    <p:sldId id="265" r:id="rId14"/>
    <p:sldId id="266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78" autoAdjust="0"/>
  </p:normalViewPr>
  <p:slideViewPr>
    <p:cSldViewPr>
      <p:cViewPr varScale="1">
        <p:scale>
          <a:sx n="124" d="100"/>
          <a:sy n="124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91593-AA85-43E3-B8E0-A156745FD07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A69C4-DF19-412E-8700-C7525537DF2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A69C4-DF19-412E-8700-C7525537DF2D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90A57-FD1E-4C02-874F-86A2E4DBC34F}" type="datetimeFigureOut">
              <a:rPr lang="pl-PL" smtClean="0"/>
              <a:pPr/>
              <a:t>2009-04-21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0D83-C8CF-4E63-81B5-D41305B94FF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Autofit/>
          </a:bodyPr>
          <a:lstStyle/>
          <a:p>
            <a:r>
              <a:rPr lang="pl-PL" sz="1600" b="1" dirty="0" smtClean="0"/>
              <a:t>2. Podstawowe pojęcia</a:t>
            </a:r>
          </a:p>
          <a:p>
            <a:r>
              <a:rPr lang="pl-PL" sz="1600" b="1" dirty="0" smtClean="0"/>
              <a:t>MTA</a:t>
            </a:r>
            <a:r>
              <a:rPr lang="pl-PL" sz="1600" dirty="0" smtClean="0"/>
              <a:t> - Mail Transfer Agent - są to programy takie jak </a:t>
            </a:r>
            <a:r>
              <a:rPr lang="pl-PL" sz="1600" dirty="0" err="1" smtClean="0"/>
              <a:t>qmail</a:t>
            </a:r>
            <a:r>
              <a:rPr lang="pl-PL" sz="1600" dirty="0" smtClean="0"/>
              <a:t>, </a:t>
            </a:r>
            <a:r>
              <a:rPr lang="pl-PL" sz="1600" dirty="0" err="1" smtClean="0"/>
              <a:t>Sendmail</a:t>
            </a:r>
            <a:r>
              <a:rPr lang="pl-PL" sz="1600" dirty="0" smtClean="0"/>
              <a:t> czy oczywiście </a:t>
            </a:r>
            <a:r>
              <a:rPr lang="pl-PL" sz="1600" dirty="0" err="1" smtClean="0"/>
              <a:t>Postfix</a:t>
            </a:r>
            <a:r>
              <a:rPr lang="pl-PL" sz="1600" dirty="0" smtClean="0"/>
              <a:t>, które zajmują się przesyłaniem poczty w sieci. </a:t>
            </a:r>
          </a:p>
          <a:p>
            <a:r>
              <a:rPr lang="pl-PL" sz="1600" b="1" dirty="0" smtClean="0"/>
              <a:t>MUA</a:t>
            </a:r>
            <a:r>
              <a:rPr lang="pl-PL" sz="1600" dirty="0" smtClean="0"/>
              <a:t> - Mail </a:t>
            </a:r>
            <a:r>
              <a:rPr lang="pl-PL" sz="1600" dirty="0" err="1" smtClean="0"/>
              <a:t>User</a:t>
            </a:r>
            <a:r>
              <a:rPr lang="pl-PL" sz="1600" dirty="0" smtClean="0"/>
              <a:t> Agent - są to programy wykorzystywane </a:t>
            </a:r>
            <a:r>
              <a:rPr lang="pl-PL" sz="1600" dirty="0" smtClean="0"/>
              <a:t>przez </a:t>
            </a:r>
            <a:r>
              <a:rPr lang="pl-PL" sz="1600" dirty="0" smtClean="0"/>
              <a:t>użytkownika do komponowania wiadomości, odczytu wiadomości itp. czyli programy jak </a:t>
            </a:r>
            <a:r>
              <a:rPr lang="pl-PL" sz="1600" dirty="0" err="1" smtClean="0"/>
              <a:t>mutt</a:t>
            </a:r>
            <a:r>
              <a:rPr lang="pl-PL" sz="1600" dirty="0" smtClean="0"/>
              <a:t>, </a:t>
            </a:r>
            <a:r>
              <a:rPr lang="pl-PL" sz="1600" dirty="0" err="1" smtClean="0"/>
              <a:t>pine</a:t>
            </a:r>
            <a:r>
              <a:rPr lang="pl-PL" sz="1600" dirty="0" smtClean="0"/>
              <a:t>, mail. </a:t>
            </a:r>
          </a:p>
          <a:p>
            <a:r>
              <a:rPr lang="pl-PL" sz="1600" b="1" dirty="0" smtClean="0"/>
              <a:t>MDA</a:t>
            </a:r>
            <a:r>
              <a:rPr lang="pl-PL" sz="1600" dirty="0" smtClean="0"/>
              <a:t> - Mail </a:t>
            </a:r>
            <a:r>
              <a:rPr lang="pl-PL" sz="1600" dirty="0" err="1" smtClean="0"/>
              <a:t>Delivery</a:t>
            </a:r>
            <a:r>
              <a:rPr lang="pl-PL" sz="1600" dirty="0" smtClean="0"/>
              <a:t> Agent - przykładem takiego programu jest </a:t>
            </a:r>
            <a:r>
              <a:rPr lang="pl-PL" sz="1600" dirty="0" err="1" smtClean="0"/>
              <a:t>procmail</a:t>
            </a:r>
            <a:r>
              <a:rPr lang="pl-PL" sz="1600" dirty="0" smtClean="0"/>
              <a:t>, </a:t>
            </a:r>
            <a:r>
              <a:rPr lang="pl-PL" sz="1600" dirty="0" err="1" smtClean="0"/>
              <a:t>ktory</a:t>
            </a:r>
            <a:r>
              <a:rPr lang="pl-PL" sz="1600" dirty="0" smtClean="0"/>
              <a:t> jest odpowiedzialny za dostarczenie poczty lokalnie do użytkownika (min. wykonuje filtrowanie poczty). </a:t>
            </a:r>
          </a:p>
          <a:p>
            <a:r>
              <a:rPr lang="pl-PL" sz="1600" b="1" dirty="0" smtClean="0"/>
              <a:t>FQDN</a:t>
            </a:r>
            <a:r>
              <a:rPr lang="pl-PL" sz="1600" dirty="0" smtClean="0"/>
              <a:t> - </a:t>
            </a:r>
            <a:r>
              <a:rPr lang="pl-PL" sz="1600" dirty="0" err="1" smtClean="0"/>
              <a:t>Fully</a:t>
            </a:r>
            <a:r>
              <a:rPr lang="pl-PL" sz="1600" dirty="0" smtClean="0"/>
              <a:t> </a:t>
            </a:r>
            <a:r>
              <a:rPr lang="pl-PL" sz="1600" dirty="0" err="1" smtClean="0"/>
              <a:t>Qualified</a:t>
            </a:r>
            <a:r>
              <a:rPr lang="pl-PL" sz="1600" dirty="0" smtClean="0"/>
              <a:t> </a:t>
            </a:r>
            <a:r>
              <a:rPr lang="pl-PL" sz="1600" dirty="0" err="1" smtClean="0"/>
              <a:t>Domain</a:t>
            </a:r>
            <a:r>
              <a:rPr lang="pl-PL" sz="1600" dirty="0" smtClean="0"/>
              <a:t> </a:t>
            </a:r>
            <a:r>
              <a:rPr lang="pl-PL" sz="1600" dirty="0" err="1" smtClean="0"/>
              <a:t>Name</a:t>
            </a:r>
            <a:r>
              <a:rPr lang="pl-PL" sz="1600" dirty="0" smtClean="0"/>
              <a:t> - pełna nazwa domenowa, składa się z nazwy hosta oraz domeny, w której dany host się znajduje. </a:t>
            </a:r>
          </a:p>
          <a:p>
            <a:r>
              <a:rPr lang="pl-PL" sz="1600" b="1" dirty="0" smtClean="0"/>
              <a:t>QM</a:t>
            </a:r>
            <a:r>
              <a:rPr lang="pl-PL" sz="1600" dirty="0" smtClean="0"/>
              <a:t> - </a:t>
            </a:r>
            <a:r>
              <a:rPr lang="pl-PL" sz="1600" dirty="0" err="1" smtClean="0"/>
              <a:t>Queue</a:t>
            </a:r>
            <a:r>
              <a:rPr lang="pl-PL" sz="1600" dirty="0" smtClean="0"/>
              <a:t> Manager - używany przeze mnie skrót, na określenie programu wchodzącego w skład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, odpowiedzialnego za przetworzenie poczty czekającej w kolejce. </a:t>
            </a:r>
          </a:p>
          <a:p>
            <a:r>
              <a:rPr lang="pl-PL" sz="1600" b="1" dirty="0" err="1" smtClean="0"/>
              <a:t>Open</a:t>
            </a:r>
            <a:r>
              <a:rPr lang="pl-PL" sz="1600" b="1" dirty="0" smtClean="0"/>
              <a:t> </a:t>
            </a:r>
            <a:r>
              <a:rPr lang="pl-PL" sz="1600" b="1" dirty="0" err="1" smtClean="0"/>
              <a:t>Relay</a:t>
            </a:r>
            <a:r>
              <a:rPr lang="pl-PL" sz="1600" dirty="0" smtClean="0"/>
              <a:t> - nazywa się w ten sposób proces wysyłania poczty przez nasz serwer poczty, która to nie pochodzi od lokalnego użytkownika, ani też do niego nie jest adresowana. </a:t>
            </a:r>
          </a:p>
          <a:p>
            <a:r>
              <a:rPr lang="pl-PL" sz="1600" b="1" dirty="0" smtClean="0"/>
              <a:t>UCE</a:t>
            </a:r>
            <a:r>
              <a:rPr lang="pl-PL" sz="1600" dirty="0" smtClean="0"/>
              <a:t> - </a:t>
            </a:r>
            <a:r>
              <a:rPr lang="pl-PL" sz="1600" dirty="0" err="1" smtClean="0"/>
              <a:t>Unsolicited</a:t>
            </a:r>
            <a:r>
              <a:rPr lang="pl-PL" sz="1600" dirty="0" smtClean="0"/>
              <a:t> Commercial Email - ogólne określenie dla niepożądanej poczty, tyczy się ono poczty docierającej do naszego serwera, której z określonych powodów nie chcemy przetwarzać. </a:t>
            </a:r>
            <a:endParaRPr lang="pl-P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dirty="0" smtClean="0"/>
              <a:t>Jak już wspomniałem wcześniej </a:t>
            </a:r>
            <a:r>
              <a:rPr lang="pl-PL" dirty="0" err="1" smtClean="0"/>
              <a:t>Postfix</a:t>
            </a:r>
            <a:r>
              <a:rPr lang="pl-PL" dirty="0" smtClean="0"/>
              <a:t> składa się z wielu mniejszych programów. Programy te komunikują się ze sobą za pomocą gniazd BSD, i kolejek FIFO w chronionych katalogach. </a:t>
            </a:r>
            <a:r>
              <a:rPr lang="pl-PL" dirty="0" err="1" smtClean="0"/>
              <a:t>Postfix</a:t>
            </a:r>
            <a:r>
              <a:rPr lang="pl-PL" dirty="0" smtClean="0"/>
              <a:t> posiada cztery główne kolejki: </a:t>
            </a:r>
          </a:p>
          <a:p>
            <a:r>
              <a:rPr lang="pl-PL" dirty="0" err="1" smtClean="0"/>
              <a:t>maildrop</a:t>
            </a:r>
            <a:endParaRPr lang="pl-PL" dirty="0" smtClean="0"/>
          </a:p>
          <a:p>
            <a:r>
              <a:rPr lang="pl-PL" dirty="0" err="1" smtClean="0"/>
              <a:t>incoming</a:t>
            </a:r>
            <a:endParaRPr lang="pl-PL" dirty="0" smtClean="0"/>
          </a:p>
          <a:p>
            <a:r>
              <a:rPr lang="pl-PL" dirty="0" err="1" smtClean="0"/>
              <a:t>active</a:t>
            </a:r>
            <a:endParaRPr lang="pl-PL" dirty="0" smtClean="0"/>
          </a:p>
          <a:p>
            <a:r>
              <a:rPr lang="pl-PL" dirty="0" err="1" smtClean="0"/>
              <a:t>deferred</a:t>
            </a:r>
            <a:endParaRPr lang="pl-PL" dirty="0" smtClean="0"/>
          </a:p>
          <a:p>
            <a:r>
              <a:rPr lang="pl-PL" dirty="0" smtClean="0"/>
              <a:t>Ponadto </a:t>
            </a:r>
            <a:r>
              <a:rPr lang="pl-PL" dirty="0" err="1" smtClean="0"/>
              <a:t>Postfix</a:t>
            </a:r>
            <a:r>
              <a:rPr lang="pl-PL" dirty="0" smtClean="0"/>
              <a:t> wykorzystuje tzw. miejsca parkowania (parking </a:t>
            </a:r>
            <a:r>
              <a:rPr lang="pl-PL" dirty="0" err="1" smtClean="0"/>
              <a:t>spaces</a:t>
            </a:r>
            <a:r>
              <a:rPr lang="pl-PL" dirty="0" smtClean="0"/>
              <a:t>). Jest to kolejka </a:t>
            </a:r>
            <a:r>
              <a:rPr lang="pl-PL" b="1" dirty="0" err="1" smtClean="0"/>
              <a:t>hold</a:t>
            </a:r>
            <a:r>
              <a:rPr lang="pl-PL" dirty="0" smtClean="0"/>
              <a:t> dla poczty, która utknęła (nie zostanie podjęta próba wysłania do czasu zwolnienia poczty komendą </a:t>
            </a:r>
            <a:r>
              <a:rPr lang="pl-PL" dirty="0" err="1" smtClean="0"/>
              <a:t>postsuper</a:t>
            </a:r>
            <a:r>
              <a:rPr lang="pl-PL" dirty="0" smtClean="0"/>
              <a:t>), oraz katalog </a:t>
            </a:r>
            <a:r>
              <a:rPr lang="pl-PL" b="1" dirty="0" err="1" smtClean="0"/>
              <a:t>corrupt</a:t>
            </a:r>
            <a:r>
              <a:rPr lang="pl-PL" dirty="0" smtClean="0"/>
              <a:t> dla uszkodzonych kolejek (pliki te </a:t>
            </a:r>
            <a:r>
              <a:rPr lang="pl-PL" dirty="0" err="1" smtClean="0"/>
              <a:t>pozostaja</a:t>
            </a:r>
            <a:r>
              <a:rPr lang="pl-PL" dirty="0" smtClean="0"/>
              <a:t> do wglądu administratora poczty).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dirty="0" smtClean="0"/>
              <a:t>Poczta wysyłana lokalnie trafia do kolejki </a:t>
            </a:r>
            <a:r>
              <a:rPr lang="pl-PL" b="1" dirty="0" err="1" smtClean="0"/>
              <a:t>maildrop</a:t>
            </a:r>
            <a:r>
              <a:rPr lang="pl-PL" dirty="0" smtClean="0"/>
              <a:t>, z której jest kopiowana po wykonaniu pewnych czynności porządkowych do kolejki </a:t>
            </a:r>
            <a:r>
              <a:rPr lang="pl-PL" b="1" dirty="0" err="1" smtClean="0"/>
              <a:t>incoming</a:t>
            </a:r>
            <a:r>
              <a:rPr lang="pl-PL" dirty="0" smtClean="0"/>
              <a:t>. Kolejka </a:t>
            </a:r>
            <a:r>
              <a:rPr lang="pl-PL" dirty="0" err="1" smtClean="0"/>
              <a:t>incoming</a:t>
            </a:r>
            <a:r>
              <a:rPr lang="pl-PL" dirty="0" smtClean="0"/>
              <a:t>, z kolei, jest przeznaczona dla poczty nadchodzącej poczty oraz tej, która nie została jeszcze przetworzona przez QM (</a:t>
            </a:r>
            <a:r>
              <a:rPr lang="pl-PL" dirty="0" err="1" smtClean="0"/>
              <a:t>queue</a:t>
            </a:r>
            <a:r>
              <a:rPr lang="pl-PL" dirty="0" smtClean="0"/>
              <a:t> manager). Kolejka </a:t>
            </a:r>
            <a:r>
              <a:rPr lang="pl-PL" b="1" dirty="0" err="1" smtClean="0"/>
              <a:t>active</a:t>
            </a:r>
            <a:r>
              <a:rPr lang="pl-PL" dirty="0" smtClean="0"/>
              <a:t> jest ograniczonych rozmiarów i jest przeznaczona dla poczty, którą QM otworzył w celu dostarczenia. Poczta, której nie udało się dostarczyć trafia do kolejki </a:t>
            </a:r>
            <a:r>
              <a:rPr lang="pl-PL" b="1" dirty="0" err="1" smtClean="0"/>
              <a:t>deferred</a:t>
            </a:r>
            <a:r>
              <a:rPr lang="pl-PL" dirty="0" smtClean="0"/>
              <a:t>, w ten sposób nie koliduje z inną dostarczaną pocztą.</a:t>
            </a:r>
            <a:br>
              <a:rPr lang="pl-PL" dirty="0" smtClean="0"/>
            </a:br>
            <a:r>
              <a:rPr lang="pl-PL" dirty="0" smtClean="0"/>
              <a:t>QM utrzymuje w pamięci informacje tylko o kolejce </a:t>
            </a:r>
            <a:r>
              <a:rPr lang="pl-PL" dirty="0" err="1" smtClean="0"/>
              <a:t>active</a:t>
            </a:r>
            <a:r>
              <a:rPr lang="pl-PL" dirty="0" smtClean="0"/>
              <a:t>, jeśli w kolejce </a:t>
            </a:r>
            <a:r>
              <a:rPr lang="pl-PL" dirty="0" err="1" smtClean="0"/>
              <a:t>active</a:t>
            </a:r>
            <a:r>
              <a:rPr lang="pl-PL" dirty="0" smtClean="0"/>
              <a:t> jest wolne miejsce QM pobiera jedną wiadomość z kolejki </a:t>
            </a:r>
            <a:r>
              <a:rPr lang="pl-PL" dirty="0" err="1" smtClean="0"/>
              <a:t>incoming</a:t>
            </a:r>
            <a:r>
              <a:rPr lang="pl-PL" dirty="0" smtClean="0"/>
              <a:t> i jedna z kolejki </a:t>
            </a:r>
            <a:r>
              <a:rPr lang="pl-PL" dirty="0" err="1" smtClean="0"/>
              <a:t>deferred</a:t>
            </a:r>
            <a:r>
              <a:rPr lang="pl-PL" dirty="0" smtClean="0"/>
              <a:t>. Takie postępowanie jest gwarancją przetworzenia nowej poczty pomimo dużej liczby maili czekających na ponowne wysłanie.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62500" lnSpcReduction="20000"/>
          </a:bodyPr>
          <a:lstStyle/>
          <a:p>
            <a:r>
              <a:rPr lang="pl-PL" b="1" dirty="0" smtClean="0"/>
              <a:t>Dostarczanie poczty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Postfix</a:t>
            </a:r>
            <a:r>
              <a:rPr lang="pl-PL" dirty="0" smtClean="0"/>
              <a:t> dostarczając pocztę do konkretnej lokalizacji, będzie starał się nie nawiązywać więcej niż dwóch jednoczesnych połączeń. W miarę jak kolejne przesyłki dostarczane są poprawnie liczba jednoczesnych połączeń zwiększa się, gdy napotykane są problemy liczba jednoczesnych połączeń zmniejsza się. Analogia algorytmu wolnego startu w rodzinie protokołów TCP/IP).</a:t>
            </a:r>
            <a:br>
              <a:rPr lang="pl-PL" dirty="0" smtClean="0"/>
            </a:br>
            <a:r>
              <a:rPr lang="pl-PL" dirty="0" smtClean="0"/>
              <a:t>Gdy poczta nie może zostać dostarczona przy pierwszej próbie, QM nadaje plikowi kolejki znacznik czasowy (time </a:t>
            </a:r>
            <a:r>
              <a:rPr lang="pl-PL" dirty="0" err="1" smtClean="0"/>
              <a:t>stamp</a:t>
            </a:r>
            <a:r>
              <a:rPr lang="pl-PL" dirty="0" smtClean="0"/>
              <a:t>) powiększony o pewien konfigurowalny offset. Pliki ze znacznikami czasowymi wskazującymi na czas przyszły są ignorowane przez QM. Kolejna nieudana próba dostarczenia poczty powoduje nadanie znacznika czasu o wartości równej wiekowi wiadomości (w ten sposób czas pomiędzy kolejnymi próbami dostarczenia zwiększa się dwukrotnie).</a:t>
            </a:r>
            <a:br>
              <a:rPr lang="pl-PL" dirty="0" smtClean="0"/>
            </a:br>
            <a:r>
              <a:rPr lang="pl-PL" dirty="0" smtClean="0"/>
              <a:t>Ponadto </a:t>
            </a:r>
            <a:r>
              <a:rPr lang="pl-PL" dirty="0" err="1" smtClean="0"/>
              <a:t>Postfix</a:t>
            </a:r>
            <a:r>
              <a:rPr lang="pl-PL" dirty="0" smtClean="0"/>
              <a:t> posiada ciekawy mechanizm polegający na utrzymywaniu krótkoterminowej listy aktualnie niedostępnych hostów. Pomaga to uniknąć niepotrzebnych prób dostarczania poczty, szczególnie przy dużej ilości oczekujących w kolejce wiadomości.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l-PL" b="1" dirty="0" smtClean="0"/>
              <a:t>Domeny wirtualne</a:t>
            </a:r>
          </a:p>
          <a:p>
            <a:r>
              <a:rPr lang="pl-PL" dirty="0" smtClean="0"/>
              <a:t>Często zdarza się, że firmy proszą o obsługę poczty, w tym momencie może przytrafić się problem konfliktów nazw użytkowników, rozwiązaniem tego problemu są właśnie domeny wirtualne. W systemie pocztowym </a:t>
            </a:r>
            <a:r>
              <a:rPr lang="pl-PL" dirty="0" err="1" smtClean="0"/>
              <a:t>Postfix</a:t>
            </a:r>
            <a:r>
              <a:rPr lang="pl-PL" dirty="0" smtClean="0"/>
              <a:t> za obsługę domen wirtualnych odpowiedzialny jest program </a:t>
            </a:r>
            <a:r>
              <a:rPr lang="pl-PL" b="1" dirty="0" err="1" smtClean="0"/>
              <a:t>virtual</a:t>
            </a:r>
            <a:r>
              <a:rPr lang="pl-PL" dirty="0" smtClean="0"/>
              <a:t>. Jego działanie zostało oparte na zasadach działania programu </a:t>
            </a:r>
            <a:r>
              <a:rPr lang="pl-PL" b="1" dirty="0" err="1" smtClean="0"/>
              <a:t>local</a:t>
            </a:r>
            <a:r>
              <a:rPr lang="pl-PL" dirty="0" smtClean="0"/>
              <a:t>. Aby skonfigurować domenę wirtualną należy ustawić następujące parametry: </a:t>
            </a:r>
            <a:r>
              <a:rPr lang="pl-PL" dirty="0" err="1" smtClean="0"/>
              <a:t>transport_maps</a:t>
            </a:r>
            <a:r>
              <a:rPr lang="pl-PL" dirty="0" smtClean="0"/>
              <a:t> = </a:t>
            </a:r>
            <a:r>
              <a:rPr lang="pl-PL" dirty="0" err="1" smtClean="0"/>
              <a:t>hash</a:t>
            </a:r>
            <a:r>
              <a:rPr lang="pl-PL" dirty="0" smtClean="0"/>
              <a:t>:/etc/</a:t>
            </a:r>
            <a:r>
              <a:rPr lang="pl-PL" dirty="0" err="1" smtClean="0"/>
              <a:t>Postfix</a:t>
            </a:r>
            <a:r>
              <a:rPr lang="pl-PL" dirty="0" smtClean="0"/>
              <a:t>/transport </a:t>
            </a:r>
            <a:br>
              <a:rPr lang="pl-PL" dirty="0" smtClean="0"/>
            </a:br>
            <a:r>
              <a:rPr lang="pl-PL" dirty="0" smtClean="0"/>
              <a:t>Zawartością tego pliku jest </a:t>
            </a:r>
            <a:r>
              <a:rPr lang="pl-PL" dirty="0" err="1" smtClean="0"/>
              <a:t>nastepująca</a:t>
            </a:r>
            <a:r>
              <a:rPr lang="pl-PL" dirty="0" smtClean="0"/>
              <a:t> i oznacza, że dana domena ma być obsługiwana przez demona </a:t>
            </a:r>
            <a:r>
              <a:rPr lang="pl-PL" b="1" dirty="0" err="1" smtClean="0"/>
              <a:t>virtual</a:t>
            </a:r>
            <a:r>
              <a:rPr lang="pl-PL" dirty="0" smtClean="0"/>
              <a:t> </a:t>
            </a:r>
            <a:r>
              <a:rPr lang="pl-PL" dirty="0" err="1" smtClean="0"/>
              <a:t>holly.linux.pl</a:t>
            </a:r>
            <a:r>
              <a:rPr lang="pl-PL" dirty="0" smtClean="0"/>
              <a:t> </a:t>
            </a:r>
            <a:r>
              <a:rPr lang="pl-PL" dirty="0" err="1" smtClean="0"/>
              <a:t>virtual</a:t>
            </a:r>
            <a:r>
              <a:rPr lang="pl-PL" dirty="0" smtClean="0"/>
              <a:t> Lokalizacja skrzynek pocztowych dla domen wirtualnych jest ustalana przy pomocy następujących parametrów: </a:t>
            </a:r>
          </a:p>
          <a:p>
            <a:r>
              <a:rPr lang="pl-PL" dirty="0" err="1" smtClean="0"/>
              <a:t>virtual_mailbox_base</a:t>
            </a:r>
            <a:r>
              <a:rPr lang="pl-PL" dirty="0" smtClean="0"/>
              <a:t> = </a:t>
            </a:r>
            <a:r>
              <a:rPr lang="pl-PL" dirty="0" err="1" smtClean="0"/>
              <a:t>/hom</a:t>
            </a:r>
            <a:r>
              <a:rPr lang="pl-PL" dirty="0" smtClean="0"/>
              <a:t>e/</a:t>
            </a:r>
            <a:r>
              <a:rPr lang="pl-PL" dirty="0" err="1" smtClean="0"/>
              <a:t>virtuals</a:t>
            </a:r>
            <a:r>
              <a:rPr lang="pl-PL" dirty="0" smtClean="0"/>
              <a:t> </a:t>
            </a:r>
            <a:r>
              <a:rPr lang="pl-PL" dirty="0" err="1" smtClean="0"/>
              <a:t>virtual_mailbox_maps</a:t>
            </a:r>
            <a:r>
              <a:rPr lang="pl-PL" dirty="0" smtClean="0"/>
              <a:t> = </a:t>
            </a:r>
            <a:r>
              <a:rPr lang="pl-PL" dirty="0" err="1" smtClean="0"/>
              <a:t>hash</a:t>
            </a:r>
            <a:r>
              <a:rPr lang="pl-PL" dirty="0" smtClean="0"/>
              <a:t>:/etc/</a:t>
            </a:r>
            <a:r>
              <a:rPr lang="pl-PL" dirty="0" err="1" smtClean="0"/>
              <a:t>Postfix</a:t>
            </a:r>
            <a:r>
              <a:rPr lang="pl-PL" dirty="0" smtClean="0"/>
              <a:t>/</a:t>
            </a:r>
            <a:r>
              <a:rPr lang="pl-PL" dirty="0" err="1" smtClean="0"/>
              <a:t>vboxes</a:t>
            </a:r>
            <a:r>
              <a:rPr lang="pl-PL" dirty="0" smtClean="0"/>
              <a:t> Gdzie pierwszy z parametrów jest podstawą </a:t>
            </a:r>
            <a:r>
              <a:rPr lang="pl-PL" dirty="0" err="1" smtClean="0"/>
              <a:t>scieżki</a:t>
            </a:r>
            <a:r>
              <a:rPr lang="pl-PL" dirty="0" smtClean="0"/>
              <a:t> dostępu, a drugi tablicą dopasowania użytkowników i skrzynek pocztowych. Dla przykładu jeżeli za podstawę przyjmiemy ścieżkę </a:t>
            </a:r>
            <a:r>
              <a:rPr lang="pl-PL" dirty="0" err="1" smtClean="0"/>
              <a:t>/hom</a:t>
            </a:r>
            <a:r>
              <a:rPr lang="pl-PL" dirty="0" smtClean="0"/>
              <a:t>e/</a:t>
            </a:r>
            <a:r>
              <a:rPr lang="pl-PL" dirty="0" err="1" smtClean="0"/>
              <a:t>virtuals</a:t>
            </a:r>
            <a:r>
              <a:rPr lang="pl-PL" dirty="0" smtClean="0"/>
              <a:t>, a poczta jest kierowana do użytkownika </a:t>
            </a:r>
            <a:r>
              <a:rPr lang="pl-PL" dirty="0" err="1" smtClean="0"/>
              <a:t>out@holly.linux.pl</a:t>
            </a:r>
            <a:r>
              <a:rPr lang="pl-PL" dirty="0" smtClean="0"/>
              <a:t>, a plik sprecyzowany parametrem </a:t>
            </a:r>
            <a:r>
              <a:rPr lang="pl-PL" dirty="0" err="1" smtClean="0"/>
              <a:t>virtual_mailbox_maps</a:t>
            </a:r>
            <a:r>
              <a:rPr lang="pl-PL" dirty="0" smtClean="0"/>
              <a:t> wygląda tak: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pl-PL" sz="1600" b="1" dirty="0" smtClean="0"/>
              <a:t>Bezpieczeństwo zapewniane przez budowę i działanie </a:t>
            </a:r>
            <a:r>
              <a:rPr lang="pl-PL" sz="1600" b="1" dirty="0" err="1" smtClean="0"/>
              <a:t>Postfiksa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Na bezpieczeństwo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 wpływa to, iż został starannie zaprojektowany oraz napisany. Oto niektóre z mechanizmów oraz technik programowania jakie zostały wykorzystane przy tworzeniu programu by był on jak najbezpieczniejszy: </a:t>
            </a:r>
          </a:p>
          <a:p>
            <a:r>
              <a:rPr lang="pl-PL" sz="1600" dirty="0" smtClean="0"/>
              <a:t>większość programów wchodzących w skład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 może być uruchomiona z niskimi przywilejami, w </a:t>
            </a:r>
            <a:r>
              <a:rPr lang="pl-PL" sz="1600" dirty="0" err="1" smtClean="0"/>
              <a:t>chrootowanym</a:t>
            </a:r>
            <a:r>
              <a:rPr lang="pl-PL" sz="1600" dirty="0" smtClean="0"/>
              <a:t> środowisku </a:t>
            </a:r>
          </a:p>
          <a:p>
            <a:r>
              <a:rPr lang="pl-PL" sz="1600" dirty="0" smtClean="0"/>
              <a:t>do komunikacji między procesami wykorzystano </a:t>
            </a:r>
            <a:r>
              <a:rPr lang="pl-PL" sz="1600" dirty="0" smtClean="0"/>
              <a:t>gniazda </a:t>
            </a:r>
            <a:r>
              <a:rPr lang="pl-PL" sz="1600" dirty="0" smtClean="0"/>
              <a:t>UNIXA </a:t>
            </a:r>
          </a:p>
          <a:p>
            <a:r>
              <a:rPr lang="pl-PL" sz="1600" dirty="0" smtClean="0"/>
              <a:t>wykorzystanie modularnej budowy zapewnia izolację procesów (intruz musiałby skompromitować kilka programów) </a:t>
            </a:r>
          </a:p>
          <a:p>
            <a:r>
              <a:rPr lang="pl-PL" sz="1600" dirty="0" smtClean="0"/>
              <a:t>wszystkie programy kontaktujące się ze światem zewnętrznym są </a:t>
            </a:r>
            <a:r>
              <a:rPr lang="pl-PL" sz="1600" dirty="0" smtClean="0"/>
              <a:t>prog. </a:t>
            </a:r>
            <a:r>
              <a:rPr lang="pl-PL" sz="1600" dirty="0" smtClean="0"/>
              <a:t>jednowątkowymi </a:t>
            </a:r>
          </a:p>
          <a:p>
            <a:r>
              <a:rPr lang="pl-PL" sz="1600" dirty="0" smtClean="0"/>
              <a:t>większość programów działa pod kontrolą demona w kontrolowanym środowisku, bez związków rodzic-dziecko z procesem użytkownika (podejście eliminuje możliwe dziury związane z wykorzystaniem sygnałów, otwartych plików czy też zmiennych środowiskowych) </a:t>
            </a:r>
          </a:p>
          <a:p>
            <a:r>
              <a:rPr lang="pl-PL" sz="1600" dirty="0" smtClean="0"/>
              <a:t>żaden z programów nie ma ustawionego bitu </a:t>
            </a:r>
            <a:r>
              <a:rPr lang="pl-PL" sz="1600" dirty="0" err="1" smtClean="0"/>
              <a:t>set-uid</a:t>
            </a:r>
            <a:r>
              <a:rPr lang="pl-PL" sz="1600" dirty="0" smtClean="0"/>
              <a:t> </a:t>
            </a:r>
          </a:p>
          <a:p>
            <a:r>
              <a:rPr lang="pl-PL" sz="1600" dirty="0" smtClean="0"/>
              <a:t>programy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 nie ufają zawartości plików kolejek, informacjami uzyskiwanymi przez IPC, a także danym otrzymanym z sieci </a:t>
            </a:r>
          </a:p>
          <a:p>
            <a:r>
              <a:rPr lang="pl-PL" sz="1600" dirty="0" smtClean="0"/>
              <a:t>dynamicznie przydzielana pamięć na </a:t>
            </a:r>
            <a:r>
              <a:rPr lang="pl-PL" sz="1600" dirty="0" err="1" smtClean="0"/>
              <a:t>stringi</a:t>
            </a:r>
            <a:r>
              <a:rPr lang="pl-PL" sz="1600" dirty="0" smtClean="0"/>
              <a:t> oraz bufory </a:t>
            </a:r>
          </a:p>
          <a:p>
            <a:r>
              <a:rPr lang="pl-PL" sz="1600" dirty="0" err="1" smtClean="0"/>
              <a:t>dlugie</a:t>
            </a:r>
            <a:r>
              <a:rPr lang="pl-PL" sz="1600" dirty="0" smtClean="0"/>
              <a:t> linie wiadomości są dzielone na sekwencje mniejszych i rekonstruowane w trakcie dostarczania </a:t>
            </a:r>
            <a:endParaRPr lang="pl-P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pl-PL" sz="1600" b="1" dirty="0" smtClean="0"/>
              <a:t>4. Podstawowa konfiguracja</a:t>
            </a:r>
          </a:p>
          <a:p>
            <a:r>
              <a:rPr lang="pl-PL" sz="1600" dirty="0" smtClean="0"/>
              <a:t>Głównym plikiem konfiguracyjnym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 jest plik </a:t>
            </a:r>
            <a:r>
              <a:rPr lang="pl-PL" sz="1600" dirty="0" err="1" smtClean="0"/>
              <a:t>main.cf</a:t>
            </a:r>
            <a:r>
              <a:rPr lang="pl-PL" sz="1600" dirty="0" smtClean="0"/>
              <a:t> (</a:t>
            </a:r>
            <a:r>
              <a:rPr lang="pl-PL" sz="1600" dirty="0" err="1" smtClean="0"/>
              <a:t>np</a:t>
            </a:r>
            <a:r>
              <a:rPr lang="pl-PL" sz="1600" dirty="0" smtClean="0"/>
              <a:t>: /etc/</a:t>
            </a:r>
            <a:r>
              <a:rPr lang="pl-PL" sz="1600" dirty="0" err="1" smtClean="0"/>
              <a:t>Postfix</a:t>
            </a:r>
            <a:r>
              <a:rPr lang="pl-PL" sz="1600" dirty="0" smtClean="0"/>
              <a:t>/</a:t>
            </a:r>
            <a:r>
              <a:rPr lang="pl-PL" sz="1600" dirty="0" err="1" smtClean="0"/>
              <a:t>main.cf</a:t>
            </a:r>
            <a:r>
              <a:rPr lang="pl-PL" sz="1600" dirty="0" smtClean="0"/>
              <a:t> w </a:t>
            </a:r>
            <a:r>
              <a:rPr lang="pl-PL" sz="1600" dirty="0" err="1" smtClean="0"/>
              <a:t>Debianie</a:t>
            </a:r>
            <a:r>
              <a:rPr lang="pl-PL" sz="1600" dirty="0" smtClean="0"/>
              <a:t>). Służy on do nadawania pożądanych wartości dziesiątkom parametrów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. Na szczęście </a:t>
            </a:r>
            <a:r>
              <a:rPr lang="pl-PL" sz="1600" dirty="0" smtClean="0"/>
              <a:t>większość </a:t>
            </a:r>
            <a:r>
              <a:rPr lang="pl-PL" sz="1600" dirty="0" smtClean="0"/>
              <a:t>tych parametrów posiada rozsądne wartości domyślne, więc jest bardzo prawdopodobne, że nie będziesz musiał ich modyfikować. Co więcej do poprawnej pracy </a:t>
            </a:r>
            <a:r>
              <a:rPr lang="pl-PL" sz="1600" dirty="0" err="1" smtClean="0"/>
              <a:t>Postfiksa</a:t>
            </a:r>
            <a:r>
              <a:rPr lang="pl-PL" sz="1600" dirty="0" smtClean="0"/>
              <a:t> wystarczy ustawienie dosłownie kliku z nich. Oto najważniejsze: </a:t>
            </a:r>
          </a:p>
          <a:p>
            <a:r>
              <a:rPr lang="pl-PL" sz="1600" b="1" dirty="0" err="1" smtClean="0"/>
              <a:t>myorigin</a:t>
            </a:r>
            <a:r>
              <a:rPr lang="pl-PL" sz="1600" dirty="0" smtClean="0"/>
              <a:t> - określa FQDN jaka będzie używana dla poczty pochodzącej z serwera (</a:t>
            </a:r>
            <a:r>
              <a:rPr lang="pl-PL" sz="1600" dirty="0" smtClean="0"/>
              <a:t>wysyłanej </a:t>
            </a:r>
            <a:r>
              <a:rPr lang="pl-PL" sz="1600" dirty="0" smtClean="0"/>
              <a:t>przez lokalnych użytkowników (domyślna wartość jest taka sama jak </a:t>
            </a:r>
            <a:r>
              <a:rPr lang="pl-PL" sz="1600" dirty="0" err="1" smtClean="0"/>
              <a:t>myhostname</a:t>
            </a:r>
            <a:r>
              <a:rPr lang="pl-PL" sz="1600" dirty="0" smtClean="0"/>
              <a:t>) </a:t>
            </a:r>
          </a:p>
          <a:p>
            <a:r>
              <a:rPr lang="pl-PL" sz="1600" b="1" dirty="0" err="1" smtClean="0"/>
              <a:t>myhostname</a:t>
            </a:r>
            <a:r>
              <a:rPr lang="pl-PL" sz="1600" dirty="0" smtClean="0"/>
              <a:t> - jest to FQDN maszyny, na której działa </a:t>
            </a:r>
            <a:r>
              <a:rPr lang="pl-PL" sz="1600" dirty="0" err="1" smtClean="0"/>
              <a:t>Postfix</a:t>
            </a:r>
            <a:r>
              <a:rPr lang="pl-PL" sz="1600" dirty="0" smtClean="0"/>
              <a:t> </a:t>
            </a:r>
          </a:p>
          <a:p>
            <a:r>
              <a:rPr lang="pl-PL" sz="1600" b="1" dirty="0" err="1" smtClean="0"/>
              <a:t>mydomain</a:t>
            </a:r>
            <a:r>
              <a:rPr lang="pl-PL" sz="1600" dirty="0" smtClean="0"/>
              <a:t> - nazwa domenowa bez nazwy hosta </a:t>
            </a:r>
          </a:p>
          <a:p>
            <a:r>
              <a:rPr lang="pl-PL" sz="1600" b="1" dirty="0" err="1" smtClean="0"/>
              <a:t>mynetworks</a:t>
            </a:r>
            <a:r>
              <a:rPr lang="pl-PL" sz="1600" dirty="0" smtClean="0"/>
              <a:t> - adresy sieci, dla których serwer poczty będzie wykonywał </a:t>
            </a:r>
            <a:r>
              <a:rPr lang="pl-PL" sz="1600" dirty="0" err="1" smtClean="0"/>
              <a:t>relay</a:t>
            </a:r>
            <a:r>
              <a:rPr lang="pl-PL" sz="1600" dirty="0" smtClean="0"/>
              <a:t> </a:t>
            </a:r>
          </a:p>
          <a:p>
            <a:r>
              <a:rPr lang="pl-PL" sz="1600" b="1" dirty="0" err="1" smtClean="0"/>
              <a:t>mydestination</a:t>
            </a:r>
            <a:r>
              <a:rPr lang="pl-PL" sz="1600" dirty="0" smtClean="0"/>
              <a:t> - ten parametr określa dla jakich domen serwer będzie dostarczał pocztę lokalnie </a:t>
            </a:r>
          </a:p>
          <a:p>
            <a:r>
              <a:rPr lang="pl-PL" sz="1600" b="1" dirty="0" err="1" smtClean="0"/>
              <a:t>inet_interfaces</a:t>
            </a:r>
            <a:r>
              <a:rPr lang="pl-PL" sz="1600" dirty="0" smtClean="0"/>
              <a:t> - określa na jakich interfejsach sieciowych powinien nasłuchiwać </a:t>
            </a:r>
            <a:r>
              <a:rPr lang="pl-PL" sz="1600" dirty="0" err="1" smtClean="0"/>
              <a:t>Postfix</a:t>
            </a:r>
            <a:r>
              <a:rPr lang="pl-PL" sz="1600" dirty="0" smtClean="0"/>
              <a:t>, domyślnie parametr ten ma wartość </a:t>
            </a:r>
            <a:r>
              <a:rPr lang="pl-PL" sz="1600" dirty="0" err="1" smtClean="0"/>
              <a:t>'al</a:t>
            </a:r>
            <a:r>
              <a:rPr lang="pl-PL" sz="1600" dirty="0" smtClean="0"/>
              <a:t>l', poczta kierowana na ten interfejs </a:t>
            </a:r>
            <a:r>
              <a:rPr lang="pl-PL" sz="1600" dirty="0" smtClean="0"/>
              <a:t>będzie </a:t>
            </a:r>
            <a:r>
              <a:rPr lang="pl-PL" sz="1600" dirty="0" smtClean="0"/>
              <a:t>traktowana jako poczta dostarczana lokalnie, tak jakby dana domena </a:t>
            </a:r>
            <a:r>
              <a:rPr lang="pl-PL" sz="1600" dirty="0" smtClean="0"/>
              <a:t>była </a:t>
            </a:r>
            <a:r>
              <a:rPr lang="pl-PL" sz="1600" dirty="0" smtClean="0"/>
              <a:t>wyróżniona w opcji </a:t>
            </a:r>
            <a:r>
              <a:rPr lang="pl-PL" sz="1600" dirty="0" err="1" smtClean="0"/>
              <a:t>mydestination</a:t>
            </a:r>
            <a:r>
              <a:rPr lang="pl-PL" sz="1600" dirty="0" smtClean="0"/>
              <a:t>, (w przypadku ręcznie podawanych interfejsów należy dodać także wirtualne interfejsy jeśli chcemy je obsługiwać; serwer, który nie </a:t>
            </a:r>
            <a:r>
              <a:rPr lang="pl-PL" sz="1600" dirty="0" smtClean="0"/>
              <a:t>będzie </a:t>
            </a:r>
            <a:r>
              <a:rPr lang="pl-PL" sz="1600" dirty="0" smtClean="0"/>
              <a:t>obsługiwał wirtualnych interfejsów nie powinien na nich nasłuchiwać, w przeciwnym wypadku serwer będzie się zapętlać)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pl-PL" sz="1600" b="1" dirty="0" err="1" smtClean="0"/>
              <a:t>notify_classes</a:t>
            </a:r>
            <a:r>
              <a:rPr lang="pl-PL" sz="1600" dirty="0" smtClean="0"/>
              <a:t> - dzięki temu parametrowi możemy ustalić jakie komunikaty od serwera będą kierowane na adres </a:t>
            </a:r>
            <a:r>
              <a:rPr lang="pl-PL" sz="1600" dirty="0" err="1" smtClean="0"/>
              <a:t>postmaster@przykladowa.domena.pl</a:t>
            </a:r>
            <a:r>
              <a:rPr lang="pl-PL" sz="1600" dirty="0" smtClean="0"/>
              <a:t>, domyślnie ma ona wartość: </a:t>
            </a:r>
            <a:r>
              <a:rPr lang="pl-PL" sz="1600" b="1" dirty="0" err="1" smtClean="0"/>
              <a:t>resource</a:t>
            </a:r>
            <a:r>
              <a:rPr lang="pl-PL" sz="1600" b="1" dirty="0" smtClean="0"/>
              <a:t>, </a:t>
            </a:r>
            <a:r>
              <a:rPr lang="pl-PL" sz="1600" b="1" dirty="0" smtClean="0"/>
              <a:t>software.</a:t>
            </a:r>
            <a:r>
              <a:rPr lang="pl-PL" sz="1600" dirty="0" smtClean="0"/>
              <a:t> Musimy </a:t>
            </a:r>
            <a:r>
              <a:rPr lang="pl-PL" sz="1600" dirty="0" smtClean="0"/>
              <a:t>także pamiętać o utworzeniu </a:t>
            </a:r>
            <a:r>
              <a:rPr lang="pl-PL" sz="1600" dirty="0" err="1" smtClean="0"/>
              <a:t>aliasu</a:t>
            </a:r>
            <a:r>
              <a:rPr lang="pl-PL" sz="1600" dirty="0" smtClean="0"/>
              <a:t> </a:t>
            </a:r>
            <a:r>
              <a:rPr lang="pl-PL" sz="1600" dirty="0" err="1" smtClean="0"/>
              <a:t>postmaster</a:t>
            </a:r>
            <a:endParaRPr lang="pl-PL" sz="1600" dirty="0" smtClean="0"/>
          </a:p>
          <a:p>
            <a:pPr>
              <a:buNone/>
            </a:pPr>
            <a:r>
              <a:rPr lang="pl-PL" sz="1600" dirty="0" smtClean="0"/>
              <a:t>	Możliwe parametry:</a:t>
            </a:r>
          </a:p>
          <a:p>
            <a:pPr lvl="1"/>
            <a:r>
              <a:rPr lang="pl-PL" sz="1600" i="1" dirty="0" err="1" smtClean="0"/>
              <a:t>bounce</a:t>
            </a:r>
            <a:r>
              <a:rPr lang="pl-PL" sz="1600" i="1" dirty="0" smtClean="0"/>
              <a:t> - wysyła </a:t>
            </a:r>
            <a:r>
              <a:rPr lang="pl-PL" sz="1600" i="1" dirty="0" err="1" smtClean="0"/>
              <a:t>postmasterowi</a:t>
            </a:r>
            <a:r>
              <a:rPr lang="pl-PL" sz="1600" i="1" dirty="0" smtClean="0"/>
              <a:t> kopie niedostarczonej poczty (ze względu na poufność, </a:t>
            </a:r>
            <a:r>
              <a:rPr lang="pl-PL" sz="1600" i="1" dirty="0" err="1" smtClean="0"/>
              <a:t>postmaster</a:t>
            </a:r>
            <a:r>
              <a:rPr lang="pl-PL" sz="1600" i="1" dirty="0" smtClean="0"/>
              <a:t> otrzymuje tylko nagłówki oryginalnej odpowiedzi), kopia wiadomości nosi nazwę </a:t>
            </a:r>
            <a:r>
              <a:rPr lang="pl-PL" sz="1600" b="1" i="1" dirty="0" smtClean="0"/>
              <a:t>single </a:t>
            </a:r>
            <a:r>
              <a:rPr lang="pl-PL" sz="1600" b="1" i="1" dirty="0" err="1" smtClean="0"/>
              <a:t>bounce</a:t>
            </a:r>
            <a:r>
              <a:rPr lang="pl-PL" sz="1600" b="1" i="1" dirty="0" smtClean="0"/>
              <a:t> </a:t>
            </a:r>
            <a:r>
              <a:rPr lang="pl-PL" sz="1600" b="1" i="1" dirty="0" err="1" smtClean="0"/>
              <a:t>message</a:t>
            </a:r>
            <a:r>
              <a:rPr lang="pl-PL" sz="1600" i="1" dirty="0" smtClean="0"/>
              <a:t> (w skrócie SBM) </a:t>
            </a:r>
          </a:p>
          <a:p>
            <a:pPr lvl="1"/>
            <a:r>
              <a:rPr lang="pl-PL" sz="1600" i="1" dirty="0" smtClean="0"/>
              <a:t>2bounce </a:t>
            </a:r>
            <a:r>
              <a:rPr lang="pl-PL" sz="1600" i="1" dirty="0" smtClean="0"/>
              <a:t>- decyduje o tym czy </a:t>
            </a:r>
            <a:r>
              <a:rPr lang="pl-PL" sz="1600" i="1" dirty="0" err="1" smtClean="0"/>
              <a:t>postmaster</a:t>
            </a:r>
            <a:r>
              <a:rPr lang="pl-PL" sz="1600" i="1" dirty="0" smtClean="0"/>
              <a:t> ma </a:t>
            </a:r>
            <a:r>
              <a:rPr lang="pl-PL" sz="1600" i="1" dirty="0" err="1" smtClean="0"/>
              <a:t>orzymywać</a:t>
            </a:r>
            <a:r>
              <a:rPr lang="pl-PL" sz="1600" i="1" dirty="0" smtClean="0"/>
              <a:t> tzw. </a:t>
            </a:r>
            <a:r>
              <a:rPr lang="pl-PL" sz="1600" b="1" i="1" dirty="0" smtClean="0"/>
              <a:t>double </a:t>
            </a:r>
            <a:r>
              <a:rPr lang="pl-PL" sz="1600" b="1" i="1" dirty="0" err="1" smtClean="0"/>
              <a:t>bounce</a:t>
            </a:r>
            <a:r>
              <a:rPr lang="pl-PL" sz="1600" b="1" i="1" dirty="0" smtClean="0"/>
              <a:t> </a:t>
            </a:r>
            <a:r>
              <a:rPr lang="pl-PL" sz="1600" b="1" i="1" dirty="0" err="1" smtClean="0"/>
              <a:t>message</a:t>
            </a:r>
            <a:r>
              <a:rPr lang="pl-PL" sz="1600" i="1" dirty="0" smtClean="0"/>
              <a:t> w przypadku nie dostarczenia SBM </a:t>
            </a:r>
          </a:p>
          <a:p>
            <a:pPr lvl="1"/>
            <a:r>
              <a:rPr lang="pl-PL" sz="1600" i="1" dirty="0" err="1" smtClean="0"/>
              <a:t>delay</a:t>
            </a:r>
            <a:r>
              <a:rPr lang="pl-PL" sz="1600" i="1" dirty="0" smtClean="0"/>
              <a:t> - ta opcja włącza informowanie o opóźnionej w wysyłce poczcie, także w tym przypadku </a:t>
            </a:r>
            <a:r>
              <a:rPr lang="pl-PL" sz="1600" i="1" dirty="0" err="1" smtClean="0"/>
              <a:t>postmaster</a:t>
            </a:r>
            <a:r>
              <a:rPr lang="pl-PL" sz="1600" i="1" dirty="0" smtClean="0"/>
              <a:t> otrzymuje tylko nagłówki oryginalnej wiadomości </a:t>
            </a:r>
          </a:p>
          <a:p>
            <a:pPr lvl="1"/>
            <a:r>
              <a:rPr lang="pl-PL" sz="1600" i="1" dirty="0" err="1" smtClean="0"/>
              <a:t>policy</a:t>
            </a:r>
            <a:r>
              <a:rPr lang="pl-PL" sz="1600" i="1" dirty="0" smtClean="0"/>
              <a:t> - informuje </a:t>
            </a:r>
            <a:r>
              <a:rPr lang="pl-PL" sz="1600" i="1" dirty="0" err="1" smtClean="0"/>
              <a:t>postmastera</a:t>
            </a:r>
            <a:r>
              <a:rPr lang="pl-PL" sz="1600" i="1" dirty="0" smtClean="0"/>
              <a:t> o żądaniach odrzuconych przez narzuconą politykę dla UCE (o tym dokładniej w rozdziale pt. Selektywny </a:t>
            </a:r>
            <a:r>
              <a:rPr lang="pl-PL" sz="1600" i="1" dirty="0" err="1" smtClean="0"/>
              <a:t>relay</a:t>
            </a:r>
            <a:r>
              <a:rPr lang="pl-PL" sz="1600" i="1" dirty="0" smtClean="0"/>
              <a:t>), </a:t>
            </a:r>
            <a:r>
              <a:rPr lang="pl-PL" sz="1600" i="1" dirty="0" err="1" smtClean="0"/>
              <a:t>postmaster</a:t>
            </a:r>
            <a:r>
              <a:rPr lang="pl-PL" sz="1600" i="1" dirty="0" smtClean="0"/>
              <a:t> otrzymuje całą sesję SMTP odrzuconego żądania </a:t>
            </a:r>
          </a:p>
          <a:p>
            <a:pPr lvl="1"/>
            <a:r>
              <a:rPr lang="pl-PL" sz="1600" i="1" dirty="0" err="1" smtClean="0"/>
              <a:t>protocol</a:t>
            </a:r>
            <a:r>
              <a:rPr lang="pl-PL" sz="1600" i="1" dirty="0" smtClean="0"/>
              <a:t> - informuje </a:t>
            </a:r>
            <a:r>
              <a:rPr lang="pl-PL" sz="1600" i="1" dirty="0" err="1" smtClean="0"/>
              <a:t>postmastera</a:t>
            </a:r>
            <a:r>
              <a:rPr lang="pl-PL" sz="1600" i="1" dirty="0" smtClean="0"/>
              <a:t> o wywołaniu niezaimplementowanych komend (po stronie klienta lub serwera), </a:t>
            </a:r>
            <a:r>
              <a:rPr lang="pl-PL" sz="1600" i="1" dirty="0" err="1" smtClean="0"/>
              <a:t>postmaster</a:t>
            </a:r>
            <a:r>
              <a:rPr lang="pl-PL" sz="1600" i="1" dirty="0" smtClean="0"/>
              <a:t> otrzymuje zapis całej sesji SMTP </a:t>
            </a:r>
          </a:p>
          <a:p>
            <a:pPr lvl="1"/>
            <a:r>
              <a:rPr lang="pl-PL" sz="1600" b="1" i="1" dirty="0" err="1" smtClean="0"/>
              <a:t>resource</a:t>
            </a:r>
            <a:r>
              <a:rPr lang="pl-PL" sz="1600" i="1" dirty="0" smtClean="0"/>
              <a:t> - informuje </a:t>
            </a:r>
            <a:r>
              <a:rPr lang="pl-PL" sz="1600" i="1" dirty="0" err="1" smtClean="0"/>
              <a:t>postmastera</a:t>
            </a:r>
            <a:r>
              <a:rPr lang="pl-PL" sz="1600" i="1" dirty="0" smtClean="0"/>
              <a:t> o poczcie nie wysłanej z powodu kłopotów z zasobami serwera (np. błąd przy zapisie pliku kolejki na dysk twardy serwera) </a:t>
            </a:r>
          </a:p>
          <a:p>
            <a:pPr lvl="1"/>
            <a:r>
              <a:rPr lang="pl-PL" sz="1600" b="1" i="1" dirty="0" smtClean="0"/>
              <a:t>software</a:t>
            </a:r>
            <a:r>
              <a:rPr lang="pl-PL" sz="1600" i="1" dirty="0" smtClean="0"/>
              <a:t> - informuje </a:t>
            </a:r>
            <a:r>
              <a:rPr lang="pl-PL" sz="1600" i="1" dirty="0" err="1" smtClean="0"/>
              <a:t>postmastera</a:t>
            </a:r>
            <a:r>
              <a:rPr lang="pl-PL" sz="1600" i="1" dirty="0" smtClean="0"/>
              <a:t> o poczcie nie wysłanej z powodu kłopotów programowych </a:t>
            </a:r>
          </a:p>
          <a:p>
            <a:endParaRPr lang="pl-P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pl-PL" sz="1600" b="1" dirty="0" err="1" smtClean="0"/>
              <a:t>home_mailbox</a:t>
            </a:r>
            <a:r>
              <a:rPr lang="pl-PL" sz="1600" dirty="0" smtClean="0"/>
              <a:t> - opcja ustawiająca typ skrzynki pocztowej, będąca zarazem ścieżką względem katalogu użytkownika. Domyślną wartością tej opcji jest /</a:t>
            </a:r>
            <a:r>
              <a:rPr lang="pl-PL" sz="1600" dirty="0" err="1" smtClean="0"/>
              <a:t>var</a:t>
            </a:r>
            <a:r>
              <a:rPr lang="pl-PL" sz="1600" dirty="0" smtClean="0"/>
              <a:t>/mail/</a:t>
            </a:r>
            <a:r>
              <a:rPr lang="pl-PL" sz="1600" dirty="0" err="1" smtClean="0"/>
              <a:t>user</a:t>
            </a:r>
            <a:r>
              <a:rPr lang="pl-PL" sz="1600" dirty="0" smtClean="0"/>
              <a:t> lub /</a:t>
            </a:r>
            <a:r>
              <a:rPr lang="pl-PL" sz="1600" dirty="0" err="1" smtClean="0"/>
              <a:t>var</a:t>
            </a:r>
            <a:r>
              <a:rPr lang="pl-PL" sz="1600" dirty="0" smtClean="0"/>
              <a:t>/</a:t>
            </a:r>
            <a:r>
              <a:rPr lang="pl-PL" sz="1600" dirty="0" err="1" smtClean="0"/>
              <a:t>spool</a:t>
            </a:r>
            <a:r>
              <a:rPr lang="pl-PL" sz="1600" dirty="0" smtClean="0"/>
              <a:t>/mail/</a:t>
            </a:r>
            <a:r>
              <a:rPr lang="pl-PL" sz="1600" dirty="0" err="1" smtClean="0"/>
              <a:t>user</a:t>
            </a:r>
            <a:r>
              <a:rPr lang="pl-PL" sz="1600" dirty="0" smtClean="0"/>
              <a:t> (typ </a:t>
            </a:r>
            <a:r>
              <a:rPr lang="pl-PL" sz="1600" dirty="0" err="1" smtClean="0"/>
              <a:t>mailbox</a:t>
            </a:r>
            <a:r>
              <a:rPr lang="pl-PL" sz="1600" dirty="0" smtClean="0"/>
              <a:t>). Osobiście preferuję </a:t>
            </a:r>
            <a:r>
              <a:rPr lang="pl-PL" sz="1600" dirty="0" err="1" smtClean="0"/>
              <a:t>qmailowy</a:t>
            </a:r>
            <a:r>
              <a:rPr lang="pl-PL" sz="1600" dirty="0" smtClean="0"/>
              <a:t> typ skrzynki - </a:t>
            </a:r>
            <a:r>
              <a:rPr lang="pl-PL" sz="1600" dirty="0" err="1" smtClean="0"/>
              <a:t>Maildir</a:t>
            </a:r>
            <a:r>
              <a:rPr lang="pl-PL" sz="1600" dirty="0" smtClean="0"/>
              <a:t> - w którym </a:t>
            </a:r>
            <a:r>
              <a:rPr lang="pl-PL" sz="1600" dirty="0" err="1" smtClean="0"/>
              <a:t>kazdy</a:t>
            </a:r>
            <a:r>
              <a:rPr lang="pl-PL" sz="1600" dirty="0" smtClean="0"/>
              <a:t> mail jest przechowywany w osobnym pliku. Aby ustawić ten typ skrzynki należy </a:t>
            </a:r>
            <a:r>
              <a:rPr lang="pl-PL" sz="1600" dirty="0" err="1" smtClean="0"/>
              <a:t>dodac</a:t>
            </a:r>
            <a:r>
              <a:rPr lang="pl-PL" sz="1600" dirty="0" smtClean="0"/>
              <a:t> znak '/' na </a:t>
            </a:r>
            <a:r>
              <a:rPr lang="pl-PL" sz="1600" dirty="0" err="1" smtClean="0"/>
              <a:t>koncu</a:t>
            </a:r>
            <a:r>
              <a:rPr lang="pl-PL" sz="1600" dirty="0" smtClean="0"/>
              <a:t> ścieżki względnej. </a:t>
            </a:r>
            <a:endParaRPr lang="pl-PL" sz="1600" dirty="0" smtClean="0"/>
          </a:p>
          <a:p>
            <a:r>
              <a:rPr lang="pl-PL" sz="1600" b="1" dirty="0" err="1" smtClean="0"/>
              <a:t>mail_spool_directory</a:t>
            </a:r>
            <a:r>
              <a:rPr lang="pl-PL" sz="1600" dirty="0" smtClean="0"/>
              <a:t> </a:t>
            </a:r>
            <a:r>
              <a:rPr lang="pl-PL" sz="1600" dirty="0" smtClean="0"/>
              <a:t>- służy do zmiany domyślnej ścieżki dla skrzynki </a:t>
            </a:r>
            <a:r>
              <a:rPr lang="pl-PL" sz="1600" dirty="0" err="1" smtClean="0"/>
              <a:t>mailbox</a:t>
            </a:r>
            <a:r>
              <a:rPr lang="pl-PL" sz="1600" dirty="0" smtClean="0"/>
              <a:t>, która domyślnie ma wartość /</a:t>
            </a:r>
            <a:r>
              <a:rPr lang="pl-PL" sz="1600" dirty="0" err="1" smtClean="0"/>
              <a:t>var</a:t>
            </a:r>
            <a:r>
              <a:rPr lang="pl-PL" sz="1600" dirty="0" smtClean="0"/>
              <a:t>/</a:t>
            </a:r>
            <a:r>
              <a:rPr lang="pl-PL" sz="1600" dirty="0" err="1" smtClean="0"/>
              <a:t>spool</a:t>
            </a:r>
            <a:r>
              <a:rPr lang="pl-PL" sz="1600" dirty="0" smtClean="0"/>
              <a:t>/mail lub /</a:t>
            </a:r>
            <a:r>
              <a:rPr lang="pl-PL" sz="1600" dirty="0" err="1" smtClean="0"/>
              <a:t>var</a:t>
            </a:r>
            <a:r>
              <a:rPr lang="pl-PL" sz="1600" dirty="0" smtClean="0"/>
              <a:t>/mail </a:t>
            </a:r>
            <a:endParaRPr lang="pl-P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dirty="0" smtClean="0"/>
              <a:t>Procesy uruchamiane są w określonej liczbie, aby wykonać określoną liczbę czynności, a w przypadku dłuższej bezczynności są usuwane. Taka architektura zapewnia łatwe udoskonalanie wybranych funkcji serwera bez konieczności jego przebudowy w całości - wystarczy poprawić lub napisać ponownie jeden z programów. Nie bez znaczenia jest też aspekt bezpieczeństwa - procesy mające bezpośredni dostęp do zasobów lokalnych chronione są łańcuchem kilku innych procesów pośredniczących.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676" y="1961222"/>
            <a:ext cx="8927887" cy="389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93228" cy="5885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525" y="1658292"/>
            <a:ext cx="8637275" cy="462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6208" y="0"/>
            <a:ext cx="52492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24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pl-PL" dirty="0" smtClean="0"/>
              <a:t>Z punktu widzenia obiegu poczty najważniejszą i najciekawszą innowacją jest zastosowany system kolejkowania. Obejmuje on aż cztery różne kolejki, przechowujące pocztę w różnych stadiach jej obróbki, i kilka pomocniczych katalogów. Przemieszczanie listów między kolejkami należy do zadań poszczególnych programów wchodzących w skład </a:t>
            </a:r>
            <a:r>
              <a:rPr lang="pl-PL" dirty="0" err="1" smtClean="0"/>
              <a:t>Postfiksa</a:t>
            </a:r>
            <a:r>
              <a:rPr lang="pl-PL" dirty="0" smtClean="0"/>
              <a:t>. Najważniejszą kolejką jest </a:t>
            </a:r>
            <a:r>
              <a:rPr lang="pl-PL" dirty="0" err="1" smtClean="0"/>
              <a:t>incoming</a:t>
            </a:r>
            <a:r>
              <a:rPr lang="pl-PL" dirty="0" smtClean="0"/>
              <a:t> - przechodzą przez nią wszystkie listy niezależnie od nadawcy i adresata. </a:t>
            </a:r>
            <a:r>
              <a:rPr lang="pl-PL" b="1" dirty="0" err="1" smtClean="0"/>
              <a:t>Incoming</a:t>
            </a:r>
            <a:r>
              <a:rPr lang="pl-PL" dirty="0" smtClean="0"/>
              <a:t> jest pomostem między procesem odbioru listu przez komponenty serwera </a:t>
            </a:r>
            <a:r>
              <a:rPr lang="pl-PL" dirty="0" err="1" smtClean="0"/>
              <a:t>Postfix</a:t>
            </a:r>
            <a:r>
              <a:rPr lang="pl-PL" dirty="0" smtClean="0"/>
              <a:t> a dostarczeniem go odbiorcy - lokalnemu lub zdalnemu. Kolejki </a:t>
            </a:r>
            <a:r>
              <a:rPr lang="pl-PL" b="1" dirty="0" err="1" smtClean="0"/>
              <a:t>active</a:t>
            </a:r>
            <a:r>
              <a:rPr lang="pl-PL" dirty="0" smtClean="0"/>
              <a:t> i </a:t>
            </a:r>
            <a:r>
              <a:rPr lang="pl-PL" b="1" dirty="0" err="1" smtClean="0"/>
              <a:t>deferred</a:t>
            </a:r>
            <a:r>
              <a:rPr lang="pl-PL" dirty="0" smtClean="0"/>
              <a:t> tworzą zamknięty obieg. </a:t>
            </a:r>
            <a:r>
              <a:rPr lang="pl-PL" dirty="0" err="1" smtClean="0"/>
              <a:t>Active</a:t>
            </a:r>
            <a:r>
              <a:rPr lang="pl-PL" dirty="0" smtClean="0"/>
              <a:t> zawiera pliki aktualnie otwarte w celu doręczenia, a jeśli doręczenie jest niemożliwe, plik zostaje skierowany do </a:t>
            </a:r>
            <a:r>
              <a:rPr lang="pl-PL" dirty="0" err="1" smtClean="0"/>
              <a:t>deferred</a:t>
            </a:r>
            <a:r>
              <a:rPr lang="pl-PL" dirty="0" smtClean="0"/>
              <a:t>. Kolejka </a:t>
            </a:r>
            <a:r>
              <a:rPr lang="pl-PL" b="1" dirty="0" err="1" smtClean="0"/>
              <a:t>maildrop</a:t>
            </a:r>
            <a:r>
              <a:rPr lang="pl-PL" dirty="0" smtClean="0"/>
              <a:t> służy do zapisywania poczty wysyłanej lokalnie z danego hosta.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pl-PL" sz="2400" dirty="0" smtClean="0"/>
              <a:t>Dostarczeniem poczty do kolejki </a:t>
            </a:r>
            <a:r>
              <a:rPr lang="pl-PL" sz="2400" dirty="0" err="1" smtClean="0"/>
              <a:t>incoming</a:t>
            </a:r>
            <a:r>
              <a:rPr lang="pl-PL" sz="2400" dirty="0" smtClean="0"/>
              <a:t> kieruje program </a:t>
            </a:r>
            <a:r>
              <a:rPr lang="pl-PL" sz="2400" b="1" dirty="0" err="1" smtClean="0"/>
              <a:t>cleanup</a:t>
            </a:r>
            <a:r>
              <a:rPr lang="pl-PL" sz="2400" dirty="0" smtClean="0"/>
              <a:t>. Otrzymuje on listy albo z kolejki </a:t>
            </a:r>
            <a:r>
              <a:rPr lang="pl-PL" sz="2400" dirty="0" err="1" smtClean="0"/>
              <a:t>maildrop</a:t>
            </a:r>
            <a:r>
              <a:rPr lang="pl-PL" sz="2400" dirty="0" smtClean="0"/>
              <a:t> (dokąd trafiają one od lokalnego nadawcy za pośrednictwem programu o nazwie </a:t>
            </a:r>
            <a:r>
              <a:rPr lang="pl-PL" sz="2400" b="1" dirty="0" smtClean="0"/>
              <a:t>"</a:t>
            </a:r>
            <a:r>
              <a:rPr lang="pl-PL" sz="2400" b="1" dirty="0" err="1" smtClean="0"/>
              <a:t>sendmail</a:t>
            </a:r>
            <a:r>
              <a:rPr lang="pl-PL" sz="2400" b="1" dirty="0" smtClean="0"/>
              <a:t>"</a:t>
            </a:r>
            <a:r>
              <a:rPr lang="pl-PL" sz="2400" dirty="0" smtClean="0"/>
              <a:t> - dla zachowania zgodności z oprogramowaniem skompilowanym do pracy z </a:t>
            </a:r>
            <a:r>
              <a:rPr lang="pl-PL" sz="2400" dirty="0" err="1" smtClean="0"/>
              <a:t>sendmailem</a:t>
            </a:r>
            <a:r>
              <a:rPr lang="pl-PL" sz="2400" dirty="0" smtClean="0"/>
              <a:t>) poprzez program </a:t>
            </a:r>
            <a:r>
              <a:rPr lang="pl-PL" sz="2400" b="1" dirty="0" smtClean="0"/>
              <a:t>pickup</a:t>
            </a:r>
            <a:r>
              <a:rPr lang="pl-PL" sz="2400" dirty="0" smtClean="0"/>
              <a:t> albo od </a:t>
            </a:r>
            <a:r>
              <a:rPr lang="pl-PL" sz="2400" dirty="0" err="1" smtClean="0"/>
              <a:t>daemona</a:t>
            </a:r>
            <a:r>
              <a:rPr lang="pl-PL" sz="2400" dirty="0" smtClean="0"/>
              <a:t> </a:t>
            </a:r>
            <a:r>
              <a:rPr lang="pl-PL" sz="2400" b="1" dirty="0" err="1" smtClean="0"/>
              <a:t>smtpd</a:t>
            </a:r>
            <a:r>
              <a:rPr lang="pl-PL" sz="2400" dirty="0" smtClean="0"/>
              <a:t> odpowiedzialnego za odbiór listów z sieci. Zadaniem programu </a:t>
            </a:r>
            <a:r>
              <a:rPr lang="pl-PL" sz="2400" dirty="0" err="1" smtClean="0"/>
              <a:t>cleanup</a:t>
            </a:r>
            <a:r>
              <a:rPr lang="pl-PL" sz="2400" dirty="0" smtClean="0"/>
              <a:t> jest również uzupełnienie i przepisanie nagłówków zgodnie ze standardem SMTP oraz dyrektywami odwzorowania (</a:t>
            </a:r>
            <a:r>
              <a:rPr lang="pl-PL" sz="2400" dirty="0" err="1" smtClean="0"/>
              <a:t>mapping</a:t>
            </a:r>
            <a:r>
              <a:rPr lang="pl-PL" sz="2400" dirty="0" smtClean="0"/>
              <a:t>) adresów wyznaczonymi przez administratora; zadanie to jest w pewnej części przekazywane programowi </a:t>
            </a:r>
            <a:r>
              <a:rPr lang="pl-PL" sz="2400" dirty="0" err="1" smtClean="0"/>
              <a:t>trivial-rewrite</a:t>
            </a:r>
            <a:r>
              <a:rPr lang="pl-PL" sz="2400" dirty="0" smtClean="0"/>
              <a:t>. Z kolejek </a:t>
            </a:r>
            <a:r>
              <a:rPr lang="pl-PL" sz="2400" dirty="0" err="1" smtClean="0"/>
              <a:t>incoming</a:t>
            </a:r>
            <a:r>
              <a:rPr lang="pl-PL" sz="2400" dirty="0" smtClean="0"/>
              <a:t> oraz </a:t>
            </a:r>
            <a:r>
              <a:rPr lang="pl-PL" sz="2400" dirty="0" err="1" smtClean="0"/>
              <a:t>deferred</a:t>
            </a:r>
            <a:r>
              <a:rPr lang="pl-PL" sz="2400" dirty="0" smtClean="0"/>
              <a:t> pliki przejmowane są przez menedżera kolejek </a:t>
            </a:r>
            <a:r>
              <a:rPr lang="pl-PL" sz="2400" b="1" dirty="0" err="1" smtClean="0"/>
              <a:t>qmgr</a:t>
            </a:r>
            <a:r>
              <a:rPr lang="pl-PL" sz="2400" dirty="0" smtClean="0"/>
              <a:t> i przenoszone do kolejek </a:t>
            </a:r>
            <a:r>
              <a:rPr lang="pl-PL" sz="2400" dirty="0" err="1" smtClean="0"/>
              <a:t>active</a:t>
            </a:r>
            <a:r>
              <a:rPr lang="pl-PL" sz="2400" dirty="0" smtClean="0"/>
              <a:t> i - być może - </a:t>
            </a:r>
            <a:r>
              <a:rPr lang="pl-PL" sz="2400" dirty="0" err="1" smtClean="0"/>
              <a:t>deferred</a:t>
            </a:r>
            <a:r>
              <a:rPr lang="pl-PL" sz="2400" dirty="0" smtClean="0"/>
              <a:t>.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b="1" dirty="0" smtClean="0"/>
              <a:t>ADMINISTRACJA SERWERAMI</a:t>
            </a:r>
            <a:br>
              <a:rPr lang="pl-PL" b="1" dirty="0" smtClean="0"/>
            </a:br>
            <a:r>
              <a:rPr lang="pl-PL" b="1" dirty="0" smtClean="0"/>
              <a:t> a</a:t>
            </a:r>
            <a:r>
              <a:rPr lang="pl-PL" dirty="0" smtClean="0"/>
              <a:t>)</a:t>
            </a:r>
            <a:r>
              <a:rPr lang="pl-PL" dirty="0" err="1" smtClean="0"/>
              <a:t>postfix</a:t>
            </a:r>
            <a:endParaRPr lang="pl-PL" dirty="0"/>
          </a:p>
        </p:txBody>
      </p:sp>
      <p:sp>
        <p:nvSpPr>
          <p:cNvPr id="6" name="Minus 5"/>
          <p:cNvSpPr/>
          <p:nvPr/>
        </p:nvSpPr>
        <p:spPr>
          <a:xfrm>
            <a:off x="-357222" y="1500174"/>
            <a:ext cx="9644130" cy="7143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r>
              <a:rPr lang="pl-PL" sz="2000" dirty="0" smtClean="0"/>
              <a:t>Przy wysyłaniu listów z kolejki </a:t>
            </a:r>
            <a:r>
              <a:rPr lang="pl-PL" sz="2000" dirty="0" err="1" smtClean="0"/>
              <a:t>active</a:t>
            </a:r>
            <a:r>
              <a:rPr lang="pl-PL" sz="2000" dirty="0" smtClean="0"/>
              <a:t> program stosuje strategie uwzględniające m.in. następujące czynniki:</a:t>
            </a:r>
          </a:p>
          <a:p>
            <a:r>
              <a:rPr lang="pl-PL" sz="2000" dirty="0" smtClean="0"/>
              <a:t>- nieobciążanie pojedynczego odbiorcy zbyt dużą liczbą jednoczesnych połączeń;</a:t>
            </a:r>
            <a:br>
              <a:rPr lang="pl-PL" sz="2000" dirty="0" smtClean="0"/>
            </a:br>
            <a:r>
              <a:rPr lang="pl-PL" sz="2000" dirty="0" smtClean="0"/>
              <a:t>- sprawiedliwa obsługa poszczególnych serwerów odbierających - wybór listów odbywa się według strategii </a:t>
            </a:r>
            <a:r>
              <a:rPr lang="pl-PL" sz="2000" dirty="0" err="1" smtClean="0"/>
              <a:t>round-robin</a:t>
            </a:r>
            <a:r>
              <a:rPr lang="pl-PL" sz="2000" dirty="0" smtClean="0"/>
              <a:t>, działającej na zbiorze listów uporządkowanych według odbiorców;</a:t>
            </a:r>
            <a:br>
              <a:rPr lang="pl-PL" sz="2000" dirty="0" smtClean="0"/>
            </a:br>
            <a:r>
              <a:rPr lang="pl-PL" sz="2000" dirty="0" smtClean="0"/>
              <a:t>- sprawiedliwa obsługa kolejek </a:t>
            </a:r>
            <a:r>
              <a:rPr lang="pl-PL" sz="2000" dirty="0" err="1" smtClean="0"/>
              <a:t>active</a:t>
            </a:r>
            <a:r>
              <a:rPr lang="pl-PL" sz="2000" dirty="0" smtClean="0"/>
              <a:t> i </a:t>
            </a:r>
            <a:r>
              <a:rPr lang="pl-PL" sz="2000" dirty="0" err="1" smtClean="0"/>
              <a:t>deferred</a:t>
            </a:r>
            <a:r>
              <a:rPr lang="pl-PL" sz="2000" dirty="0" smtClean="0"/>
              <a:t> - przy wyborze listów z kolejki </a:t>
            </a:r>
            <a:r>
              <a:rPr lang="pl-PL" sz="2000" dirty="0" err="1" smtClean="0"/>
              <a:t>deferred</a:t>
            </a:r>
            <a:r>
              <a:rPr lang="pl-PL" sz="2000" dirty="0" smtClean="0"/>
              <a:t> stosuje się strategię </a:t>
            </a:r>
            <a:r>
              <a:rPr lang="pl-PL" sz="2000" dirty="0" err="1" smtClean="0"/>
              <a:t>exponential</a:t>
            </a:r>
            <a:r>
              <a:rPr lang="pl-PL" sz="2000" dirty="0" smtClean="0"/>
              <a:t> </a:t>
            </a:r>
            <a:r>
              <a:rPr lang="pl-PL" sz="2000" dirty="0" err="1" smtClean="0"/>
              <a:t>backoff</a:t>
            </a:r>
            <a:r>
              <a:rPr lang="pl-PL" sz="2000" dirty="0" smtClean="0"/>
              <a:t> z podwajaniem odstępu czasowego między kolejnymi próbami dostarczenia listu.</a:t>
            </a:r>
          </a:p>
          <a:p>
            <a:r>
              <a:rPr lang="pl-PL" sz="2000" dirty="0" smtClean="0"/>
              <a:t>Rozproszenie funkcji pomiędzy mniejsze programy oraz architektura i strategie zarządzania kolejkami skutkują większą wydajnością oraz większą odpornością przy dużym obciążeniu czy awarii. Pojedynczy niewysłany list nie powinien zablokować wysyłania całej kolejki. Zgodnie z zapewnieniem autora, </a:t>
            </a:r>
            <a:r>
              <a:rPr lang="pl-PL" sz="2000" dirty="0" err="1" smtClean="0"/>
              <a:t>Postfix</a:t>
            </a:r>
            <a:r>
              <a:rPr lang="pl-PL" sz="2000" dirty="0" smtClean="0"/>
              <a:t> jest w stanie obsłużyć milion listów na typowej stacji roboczej PC.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1147</Words>
  <Application>Microsoft Office PowerPoint</Application>
  <PresentationFormat>Pokaz na ekranie (4:3)</PresentationFormat>
  <Paragraphs>71</Paragraphs>
  <Slides>17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18" baseType="lpstr">
      <vt:lpstr>Motyw pakietu Office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Slajd 6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  <vt:lpstr>ADMINISTRACJA SERWERAMI  a)postfix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ADMINISTRACJA SERWERAMI a)wprowadzenie</dc:title>
  <dc:creator>Paweł Hofman</dc:creator>
  <cp:lastModifiedBy>Paweł Hofman</cp:lastModifiedBy>
  <cp:revision>48</cp:revision>
  <dcterms:created xsi:type="dcterms:W3CDTF">2009-02-17T08:38:03Z</dcterms:created>
  <dcterms:modified xsi:type="dcterms:W3CDTF">2009-04-21T09:32:03Z</dcterms:modified>
</cp:coreProperties>
</file>