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6"/>
  </p:notesMasterIdLst>
  <p:sldIdLst>
    <p:sldId id="256" r:id="rId2"/>
    <p:sldId id="267" r:id="rId3"/>
    <p:sldId id="257" r:id="rId4"/>
    <p:sldId id="268" r:id="rId5"/>
    <p:sldId id="258" r:id="rId6"/>
    <p:sldId id="269" r:id="rId7"/>
    <p:sldId id="266" r:id="rId8"/>
    <p:sldId id="265" r:id="rId9"/>
    <p:sldId id="259" r:id="rId10"/>
    <p:sldId id="270" r:id="rId11"/>
    <p:sldId id="260" r:id="rId12"/>
    <p:sldId id="261" r:id="rId13"/>
    <p:sldId id="262" r:id="rId14"/>
    <p:sldId id="264" r:id="rId15"/>
    <p:sldId id="272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8" autoAdjust="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74F4D-C34A-4CB8-A593-A05EE8227E1C}" type="datetimeFigureOut">
              <a:rPr lang="pl-PL" smtClean="0"/>
              <a:pPr/>
              <a:t>2010-02-18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F8663C-C870-4F4E-84F7-C2E2C8B6CA29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8663C-C870-4F4E-84F7-C2E2C8B6CA29}" type="slidenum">
              <a:rPr lang="pl-PL" smtClean="0"/>
              <a:pPr/>
              <a:t>1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407E017-89AB-463E-AC09-6C0397CA97CC}" type="datetimeFigureOut">
              <a:rPr lang="pl-PL" smtClean="0"/>
              <a:pPr/>
              <a:t>2010-02-18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96B8C05-664F-4B1C-AEAB-67960DF3694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7E017-89AB-463E-AC09-6C0397CA97CC}" type="datetimeFigureOut">
              <a:rPr lang="pl-PL" smtClean="0"/>
              <a:pPr/>
              <a:t>2010-02-18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6B8C05-664F-4B1C-AEAB-67960DF3694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7E017-89AB-463E-AC09-6C0397CA97CC}" type="datetimeFigureOut">
              <a:rPr lang="pl-PL" smtClean="0"/>
              <a:pPr/>
              <a:t>2010-02-18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6B8C05-664F-4B1C-AEAB-67960DF3694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7E017-89AB-463E-AC09-6C0397CA97CC}" type="datetimeFigureOut">
              <a:rPr lang="pl-PL" smtClean="0"/>
              <a:pPr/>
              <a:t>2010-02-18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6B8C05-664F-4B1C-AEAB-67960DF3694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7E017-89AB-463E-AC09-6C0397CA97CC}" type="datetimeFigureOut">
              <a:rPr lang="pl-PL" smtClean="0"/>
              <a:pPr/>
              <a:t>2010-02-18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6B8C05-664F-4B1C-AEAB-67960DF3694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7E017-89AB-463E-AC09-6C0397CA97CC}" type="datetimeFigureOut">
              <a:rPr lang="pl-PL" smtClean="0"/>
              <a:pPr/>
              <a:t>2010-02-18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6B8C05-664F-4B1C-AEAB-67960DF3694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7E017-89AB-463E-AC09-6C0397CA97CC}" type="datetimeFigureOut">
              <a:rPr lang="pl-PL" smtClean="0"/>
              <a:pPr/>
              <a:t>2010-02-18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6B8C05-664F-4B1C-AEAB-67960DF3694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7E017-89AB-463E-AC09-6C0397CA97CC}" type="datetimeFigureOut">
              <a:rPr lang="pl-PL" smtClean="0"/>
              <a:pPr/>
              <a:t>2010-02-18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6B8C05-664F-4B1C-AEAB-67960DF3694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7E017-89AB-463E-AC09-6C0397CA97CC}" type="datetimeFigureOut">
              <a:rPr lang="pl-PL" smtClean="0"/>
              <a:pPr/>
              <a:t>2010-02-18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6B8C05-664F-4B1C-AEAB-67960DF3694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407E017-89AB-463E-AC09-6C0397CA97CC}" type="datetimeFigureOut">
              <a:rPr lang="pl-PL" smtClean="0"/>
              <a:pPr/>
              <a:t>2010-02-18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6B8C05-664F-4B1C-AEAB-67960DF3694C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407E017-89AB-463E-AC09-6C0397CA97CC}" type="datetimeFigureOut">
              <a:rPr lang="pl-PL" smtClean="0"/>
              <a:pPr/>
              <a:t>2010-02-18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96B8C05-664F-4B1C-AEAB-67960DF3694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407E017-89AB-463E-AC09-6C0397CA97CC}" type="datetimeFigureOut">
              <a:rPr lang="pl-PL" smtClean="0"/>
              <a:pPr/>
              <a:t>2010-02-18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96B8C05-664F-4B1C-AEAB-67960DF3694C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ilkpedia.pl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l-PL" b="1" dirty="0"/>
              <a:t>Generacja sygnału sinusoidalnego</a:t>
            </a:r>
            <a:r>
              <a:rPr lang="pl-PL" dirty="0"/>
              <a:t/>
            </a:r>
            <a:br>
              <a:rPr lang="pl-PL" dirty="0"/>
            </a:br>
            <a:r>
              <a:rPr lang="pl-PL" b="1" dirty="0"/>
              <a:t> z </a:t>
            </a:r>
            <a:r>
              <a:rPr lang="pl-PL" b="1" dirty="0" smtClean="0"/>
              <a:t>obwiednią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5143504" y="3643314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mtClean="0"/>
              <a:t>Wykonał </a:t>
            </a:r>
            <a:r>
              <a:rPr lang="pl-PL" smtClean="0"/>
              <a:t>:</a:t>
            </a:r>
            <a:endParaRPr lang="pl-P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Sygnały takie są wykorzystywane m.in. w systemach radiokomunikacyjnych i radiolokacyjnych. </a:t>
            </a:r>
          </a:p>
          <a:p>
            <a:r>
              <a:rPr lang="pl-PL" dirty="0" smtClean="0"/>
              <a:t>Stad pochodzi ich nazwa. Sygnał </a:t>
            </a:r>
            <a:r>
              <a:rPr lang="pl-PL" i="1" dirty="0" smtClean="0"/>
              <a:t>x</a:t>
            </a:r>
            <a:r>
              <a:rPr lang="pl-PL" dirty="0" smtClean="0"/>
              <a:t>(</a:t>
            </a:r>
            <a:r>
              <a:rPr lang="pl-PL" i="1" dirty="0" smtClean="0"/>
              <a:t>t</a:t>
            </a:r>
            <a:r>
              <a:rPr lang="pl-PL" dirty="0" smtClean="0"/>
              <a:t>) jest nazywany </a:t>
            </a:r>
            <a:r>
              <a:rPr lang="pl-PL" i="1" dirty="0" smtClean="0"/>
              <a:t>obwiednią </a:t>
            </a:r>
            <a:r>
              <a:rPr lang="pl-PL" dirty="0" smtClean="0"/>
              <a:t>impulsu </a:t>
            </a:r>
            <a:r>
              <a:rPr lang="pl-PL" i="1" dirty="0" smtClean="0"/>
              <a:t>y</a:t>
            </a:r>
            <a:r>
              <a:rPr lang="pl-PL" dirty="0" smtClean="0"/>
              <a:t>(</a:t>
            </a:r>
            <a:r>
              <a:rPr lang="pl-PL" i="1" dirty="0" smtClean="0"/>
              <a:t>t</a:t>
            </a:r>
            <a:r>
              <a:rPr lang="pl-PL" dirty="0" smtClean="0"/>
              <a:t>), a funkcja cos(</a:t>
            </a:r>
            <a:r>
              <a:rPr lang="pl-PL" i="1" dirty="0" err="1" smtClean="0">
                <a:latin typeface="Symbol" pitchFamily="18" charset="2"/>
              </a:rPr>
              <a:t>w</a:t>
            </a:r>
            <a:r>
              <a:rPr lang="pl-PL" i="1" baseline="-25000" dirty="0" err="1" smtClean="0">
                <a:latin typeface="Symbol" pitchFamily="18" charset="2"/>
              </a:rPr>
              <a:t>o</a:t>
            </a:r>
            <a:r>
              <a:rPr lang="pl-PL" dirty="0" smtClean="0"/>
              <a:t> </a:t>
            </a:r>
            <a:r>
              <a:rPr lang="pl-PL" dirty="0" err="1" smtClean="0"/>
              <a:t>t+</a:t>
            </a:r>
            <a:r>
              <a:rPr lang="pl-PL" dirty="0" err="1" smtClean="0">
                <a:latin typeface="Symbol" pitchFamily="18" charset="2"/>
              </a:rPr>
              <a:t>j</a:t>
            </a:r>
            <a:r>
              <a:rPr lang="pl-PL" baseline="-25000" dirty="0" err="1" smtClean="0">
                <a:latin typeface="Arial" pitchFamily="34" charset="0"/>
                <a:cs typeface="Arial" pitchFamily="34" charset="0"/>
              </a:rPr>
              <a:t>o</a:t>
            </a:r>
            <a:r>
              <a:rPr lang="pl-PL" dirty="0" smtClean="0"/>
              <a:t> ) jego wypełnieniem. </a:t>
            </a:r>
          </a:p>
          <a:p>
            <a:r>
              <a:rPr lang="pl-PL" dirty="0" smtClean="0"/>
              <a:t>Czas trwania impulsu </a:t>
            </a:r>
            <a:r>
              <a:rPr lang="pl-PL" i="1" dirty="0" smtClean="0"/>
              <a:t>T </a:t>
            </a:r>
            <a:r>
              <a:rPr lang="pl-PL" dirty="0" smtClean="0"/>
              <a:t>jest z reguły wielokrotnie dłuższy od okresu wypełnienia </a:t>
            </a:r>
            <a:r>
              <a:rPr lang="pl-PL" i="1" dirty="0" smtClean="0"/>
              <a:t>T</a:t>
            </a:r>
            <a:r>
              <a:rPr lang="pl-PL" sz="1400" dirty="0" smtClean="0"/>
              <a:t>0</a:t>
            </a:r>
            <a:r>
              <a:rPr lang="pl-PL" dirty="0" smtClean="0"/>
              <a:t> = 2</a:t>
            </a:r>
            <a:r>
              <a:rPr lang="pl-PL" dirty="0" smtClean="0">
                <a:latin typeface="Symbol" pitchFamily="18" charset="2"/>
              </a:rPr>
              <a:t>p/</a:t>
            </a:r>
            <a:r>
              <a:rPr lang="pl-PL" dirty="0" err="1" smtClean="0">
                <a:latin typeface="Symbol" pitchFamily="18" charset="2"/>
              </a:rPr>
              <a:t>w</a:t>
            </a:r>
            <a:r>
              <a:rPr lang="pl-PL" baseline="-25000" dirty="0" err="1" smtClean="0">
                <a:latin typeface="Arial" pitchFamily="34" charset="0"/>
                <a:cs typeface="Arial" pitchFamily="34" charset="0"/>
              </a:rPr>
              <a:t>o</a:t>
            </a:r>
            <a:endParaRPr lang="pl-PL" dirty="0" smtClean="0">
              <a:latin typeface="Arial" pitchFamily="34" charset="0"/>
              <a:cs typeface="Arial" pitchFamily="34" charset="0"/>
            </a:endParaRP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Wykorzystanie sygnału radiowego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 Matematyczne</a:t>
            </a:r>
          </a:p>
          <a:p>
            <a:pPr lvl="1"/>
            <a:r>
              <a:rPr lang="pl-PL" dirty="0" smtClean="0"/>
              <a:t>dotyczące rodziny krzywych lub powierzchni występujące w geometrii różniczkowej; obwiednia jest to krzywa, która w każdym swym punkcie jest styczna do pewnej linii lub powierzchni.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Pojęcie obwiedni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214446"/>
          </a:xfrm>
        </p:spPr>
        <p:txBody>
          <a:bodyPr>
            <a:normAutofit/>
          </a:bodyPr>
          <a:lstStyle/>
          <a:p>
            <a:r>
              <a:rPr lang="pl-PL" sz="3100" dirty="0" smtClean="0"/>
              <a:t>Obwiednia rodziny prostych (krzywych)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pic>
        <p:nvPicPr>
          <p:cNvPr id="4" name="Symbol zastępczy zawartości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71612"/>
            <a:ext cx="7072363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ole tekstowe 4"/>
          <p:cNvSpPr txBox="1"/>
          <p:nvPr/>
        </p:nvSpPr>
        <p:spPr>
          <a:xfrm>
            <a:off x="714348" y="1000108"/>
            <a:ext cx="7521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Obwiednią rodziny prostych y - 2cx + c</a:t>
            </a:r>
            <a:r>
              <a:rPr lang="pl-PL" baseline="30000" dirty="0" smtClean="0"/>
              <a:t>2</a:t>
            </a:r>
            <a:r>
              <a:rPr lang="pl-PL" dirty="0" smtClean="0"/>
              <a:t> = 0 jest parabola y = x</a:t>
            </a:r>
            <a:r>
              <a:rPr lang="pl-PL" baseline="30000" dirty="0" smtClean="0"/>
              <a:t>2</a:t>
            </a:r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100" dirty="0" smtClean="0"/>
              <a:t>Obwiednią rodziny elips jest asteroida opisana wzorem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pic>
        <p:nvPicPr>
          <p:cNvPr id="4" name="Symbol zastępczy zawartości 3" descr="http://www.i-lo.tarnow.pl/edu/fiz/sym/kailzns/images/image11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000240"/>
            <a:ext cx="771530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07587" y="1000107"/>
            <a:ext cx="1928826" cy="766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/>
              <a:t>Funkcja amplitudy w dziedzinie czasu. </a:t>
            </a:r>
          </a:p>
          <a:p>
            <a:r>
              <a:rPr lang="pl-PL" dirty="0" smtClean="0"/>
              <a:t>Jest to obwódka, którą można narysować łącząc wierzchołki graficznego obrazu widzianego np. na oscyloskopie.</a:t>
            </a:r>
          </a:p>
          <a:p>
            <a:r>
              <a:rPr lang="pl-PL" dirty="0" smtClean="0"/>
              <a:t>Obwiednia to jeden z parametrów sygnału, który bez niego w zasadzie nie istnieje. </a:t>
            </a:r>
          </a:p>
          <a:p>
            <a:r>
              <a:rPr lang="pl-PL" dirty="0" smtClean="0"/>
              <a:t>W istocie obwiednia powstaje dopiero wtedy, gdy złoży się ze sobą dwa sygnały - np. z generatora przebiegów (oscylatora) i czegoś, co potocznie nazywane jest generatorem obwiedni.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Opis techniczny obwiedni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W programie zadajemy następujące zmienne: </a:t>
            </a:r>
          </a:p>
          <a:p>
            <a:pPr marL="624078" indent="-514350">
              <a:buFont typeface="Arial" pitchFamily="34" charset="0"/>
              <a:buChar char="•"/>
            </a:pPr>
            <a:r>
              <a:rPr lang="pl-PL" sz="2000" dirty="0" smtClean="0">
                <a:latin typeface="Arial Narrow" pitchFamily="34" charset="0"/>
              </a:rPr>
              <a:t>op – opóźnienie</a:t>
            </a:r>
          </a:p>
          <a:p>
            <a:pPr marL="624078" indent="-514350">
              <a:buFont typeface="Arial" pitchFamily="34" charset="0"/>
              <a:buChar char="•"/>
            </a:pPr>
            <a:r>
              <a:rPr lang="pl-PL" sz="2000" dirty="0" smtClean="0">
                <a:latin typeface="Arial Narrow" pitchFamily="34" charset="0"/>
              </a:rPr>
              <a:t>part – parametr tłumienia</a:t>
            </a:r>
          </a:p>
          <a:p>
            <a:pPr marL="624078" indent="-514350">
              <a:buFont typeface="Arial" pitchFamily="34" charset="0"/>
              <a:buChar char="•"/>
            </a:pPr>
            <a:r>
              <a:rPr lang="pl-PL" sz="2000" dirty="0" smtClean="0">
                <a:latin typeface="Arial Narrow" pitchFamily="34" charset="0"/>
              </a:rPr>
              <a:t>czest – częstotliwość 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100" dirty="0" smtClean="0"/>
              <a:t>Program generujący sygnał sinusoidalny z obwiednią.</a:t>
            </a:r>
            <a:endParaRPr lang="pl-PL" sz="3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493574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pl-PL" dirty="0" smtClean="0"/>
              <a:t> </a:t>
            </a:r>
          </a:p>
          <a:p>
            <a:pPr>
              <a:buNone/>
            </a:pPr>
            <a:r>
              <a:rPr lang="pl-PL" dirty="0" err="1" smtClean="0"/>
              <a:t>function</a:t>
            </a:r>
            <a:r>
              <a:rPr lang="pl-PL" dirty="0" smtClean="0"/>
              <a:t> [x]=</a:t>
            </a:r>
            <a:r>
              <a:rPr lang="pl-PL" dirty="0" err="1" smtClean="0"/>
              <a:t>sinobw</a:t>
            </a:r>
            <a:r>
              <a:rPr lang="pl-PL" dirty="0" smtClean="0"/>
              <a:t> (</a:t>
            </a:r>
            <a:r>
              <a:rPr lang="pl-PL" dirty="0" err="1" smtClean="0"/>
              <a:t>op,part,czest</a:t>
            </a:r>
            <a:r>
              <a:rPr lang="pl-PL" dirty="0" smtClean="0"/>
              <a:t>); </a:t>
            </a:r>
          </a:p>
          <a:p>
            <a:pPr>
              <a:buNone/>
            </a:pPr>
            <a:r>
              <a:rPr lang="pl-PL" dirty="0" smtClean="0"/>
              <a:t> </a:t>
            </a:r>
          </a:p>
          <a:p>
            <a:pPr>
              <a:buNone/>
            </a:pPr>
            <a:r>
              <a:rPr lang="pl-PL" dirty="0" smtClean="0"/>
              <a:t>%Wejście</a:t>
            </a:r>
          </a:p>
          <a:p>
            <a:pPr>
              <a:buNone/>
            </a:pPr>
            <a:r>
              <a:rPr lang="pl-PL" dirty="0" smtClean="0"/>
              <a:t> </a:t>
            </a:r>
          </a:p>
          <a:p>
            <a:pPr>
              <a:buNone/>
            </a:pPr>
            <a:r>
              <a:rPr lang="pl-PL" dirty="0" smtClean="0"/>
              <a:t>	% </a:t>
            </a:r>
            <a:r>
              <a:rPr lang="pl-PL" dirty="0" err="1" smtClean="0"/>
              <a:t>op</a:t>
            </a:r>
            <a:r>
              <a:rPr lang="pl-PL" dirty="0" smtClean="0"/>
              <a:t>- opóźnienie</a:t>
            </a:r>
          </a:p>
          <a:p>
            <a:pPr>
              <a:buNone/>
            </a:pPr>
            <a:r>
              <a:rPr lang="pl-PL" dirty="0" smtClean="0"/>
              <a:t>	% part -parametr tłumienia</a:t>
            </a:r>
          </a:p>
          <a:p>
            <a:pPr>
              <a:buNone/>
            </a:pPr>
            <a:r>
              <a:rPr lang="pl-PL" dirty="0" smtClean="0"/>
              <a:t>	% czest – częstotliwość</a:t>
            </a:r>
          </a:p>
          <a:p>
            <a:pPr>
              <a:buNone/>
            </a:pPr>
            <a:r>
              <a:rPr lang="pl-PL" dirty="0" smtClean="0"/>
              <a:t> </a:t>
            </a:r>
          </a:p>
          <a:p>
            <a:pPr>
              <a:buNone/>
            </a:pPr>
            <a:r>
              <a:rPr lang="pl-PL" dirty="0" smtClean="0"/>
              <a:t>% wyjście x - sygnał sinusoidalny z obwiednią</a:t>
            </a:r>
          </a:p>
          <a:p>
            <a:pPr>
              <a:buNone/>
            </a:pPr>
            <a:r>
              <a:rPr lang="pl-PL" dirty="0" smtClean="0"/>
              <a:t> </a:t>
            </a:r>
          </a:p>
          <a:p>
            <a:pPr>
              <a:buNone/>
            </a:pPr>
            <a:r>
              <a:rPr lang="pl-PL" dirty="0" smtClean="0"/>
              <a:t>t=[0:0.001:6*pi];</a:t>
            </a:r>
          </a:p>
          <a:p>
            <a:pPr>
              <a:buNone/>
            </a:pPr>
            <a:r>
              <a:rPr lang="pl-PL" dirty="0" smtClean="0"/>
              <a:t>x=(</a:t>
            </a:r>
            <a:r>
              <a:rPr lang="pl-PL" dirty="0" err="1" smtClean="0"/>
              <a:t>t-op</a:t>
            </a:r>
            <a:r>
              <a:rPr lang="pl-PL" dirty="0" smtClean="0"/>
              <a:t>).*</a:t>
            </a:r>
            <a:r>
              <a:rPr lang="pl-PL" dirty="0" err="1" smtClean="0"/>
              <a:t>exp</a:t>
            </a:r>
            <a:r>
              <a:rPr lang="pl-PL" dirty="0" smtClean="0"/>
              <a:t>(-part*(</a:t>
            </a:r>
            <a:r>
              <a:rPr lang="pl-PL" dirty="0" err="1" smtClean="0"/>
              <a:t>t-op</a:t>
            </a:r>
            <a:r>
              <a:rPr lang="pl-PL" dirty="0" smtClean="0"/>
              <a:t>)).*sin(2*pi*czest*(t));</a:t>
            </a:r>
          </a:p>
          <a:p>
            <a:pPr>
              <a:buNone/>
            </a:pPr>
            <a:r>
              <a:rPr lang="pl-PL" dirty="0" smtClean="0"/>
              <a:t>plot(</a:t>
            </a:r>
            <a:r>
              <a:rPr lang="pl-PL" dirty="0" err="1" smtClean="0"/>
              <a:t>t,x</a:t>
            </a:r>
            <a:r>
              <a:rPr lang="pl-PL" dirty="0" smtClean="0"/>
              <a:t>);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Kod źródłowy programu</a:t>
            </a:r>
            <a:br>
              <a:rPr lang="pl-PL" dirty="0" smtClean="0"/>
            </a:b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obwiednia6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07865" y="1481138"/>
            <a:ext cx="7528269" cy="4525962"/>
          </a:xfr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31910"/>
          </a:xfrm>
        </p:spPr>
        <p:txBody>
          <a:bodyPr>
            <a:normAutofit fontScale="90000"/>
          </a:bodyPr>
          <a:lstStyle/>
          <a:p>
            <a:r>
              <a:rPr lang="pl-PL" sz="2000" dirty="0" smtClean="0"/>
              <a:t>Parametry wykresu</a:t>
            </a:r>
            <a:br>
              <a:rPr lang="pl-PL" sz="2000" dirty="0" smtClean="0"/>
            </a:br>
            <a:r>
              <a:rPr lang="pl-PL" sz="2000" dirty="0" smtClean="0"/>
              <a:t>Opóźnienie =0.5</a:t>
            </a:r>
            <a:br>
              <a:rPr lang="pl-PL" sz="2000" dirty="0" smtClean="0"/>
            </a:br>
            <a:r>
              <a:rPr lang="pl-PL" sz="2000" dirty="0" smtClean="0"/>
              <a:t>Parametr  tłumienia =0.4</a:t>
            </a:r>
            <a:br>
              <a:rPr lang="pl-PL" sz="2000" dirty="0" smtClean="0"/>
            </a:br>
            <a:r>
              <a:rPr lang="pl-PL" sz="2000" dirty="0" smtClean="0"/>
              <a:t>Częstotliwość =10</a:t>
            </a:r>
            <a:br>
              <a:rPr lang="pl-PL" sz="2000" dirty="0" smtClean="0"/>
            </a:br>
            <a:endParaRPr 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obwiednia7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7" y="1481138"/>
            <a:ext cx="8072495" cy="4376754"/>
          </a:xfr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2000" dirty="0" smtClean="0"/>
              <a:t>Parametry wykresu</a:t>
            </a:r>
            <a:br>
              <a:rPr lang="pl-PL" sz="2000" dirty="0" smtClean="0"/>
            </a:br>
            <a:r>
              <a:rPr lang="pl-PL" sz="2000" dirty="0" smtClean="0"/>
              <a:t>Opóźnienie =0.5</a:t>
            </a:r>
            <a:br>
              <a:rPr lang="pl-PL" sz="2000" dirty="0" smtClean="0"/>
            </a:br>
            <a:r>
              <a:rPr lang="pl-PL" sz="2000" dirty="0" smtClean="0"/>
              <a:t>Parametr  tłumienia =0.4</a:t>
            </a:r>
            <a:br>
              <a:rPr lang="pl-PL" sz="2000" dirty="0" smtClean="0"/>
            </a:br>
            <a:r>
              <a:rPr lang="pl-PL" sz="2000" dirty="0" smtClean="0"/>
              <a:t>Częstotliwość =1000</a:t>
            </a:r>
            <a:r>
              <a:rPr lang="pl-PL" sz="800" dirty="0" smtClean="0"/>
              <a:t/>
            </a:r>
            <a:br>
              <a:rPr lang="pl-PL" sz="800" dirty="0" smtClean="0"/>
            </a:b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obwiednia8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50621" y="1481138"/>
            <a:ext cx="7242757" cy="4525962"/>
          </a:xfr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2000" dirty="0" smtClean="0"/>
              <a:t>Parametry wykresu</a:t>
            </a:r>
            <a:br>
              <a:rPr lang="pl-PL" sz="2000" dirty="0" smtClean="0"/>
            </a:br>
            <a:r>
              <a:rPr lang="pl-PL" sz="2000" dirty="0" smtClean="0"/>
              <a:t>Opóźnienie =0.05</a:t>
            </a:r>
            <a:br>
              <a:rPr lang="pl-PL" sz="2000" dirty="0" smtClean="0"/>
            </a:br>
            <a:r>
              <a:rPr lang="pl-PL" sz="2000" dirty="0" smtClean="0"/>
              <a:t>Parametr  tłumienia =0.04</a:t>
            </a:r>
            <a:br>
              <a:rPr lang="pl-PL" sz="2000" dirty="0" smtClean="0"/>
            </a:br>
            <a:r>
              <a:rPr lang="pl-PL" sz="2000" dirty="0" smtClean="0"/>
              <a:t>Częstotliwość =10</a:t>
            </a:r>
            <a:r>
              <a:rPr lang="pl-PL" sz="800" dirty="0" smtClean="0"/>
              <a:t/>
            </a:r>
            <a:br>
              <a:rPr lang="pl-PL" sz="800" dirty="0" smtClean="0"/>
            </a:b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endParaRPr lang="pl-PL" dirty="0" smtClean="0"/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latin typeface="+mj-lt"/>
              </a:rPr>
              <a:t>Sygnał</a:t>
            </a:r>
          </a:p>
          <a:p>
            <a:pPr lvl="1">
              <a:buFont typeface="Wingdings" pitchFamily="2" charset="2"/>
              <a:buChar char="v"/>
            </a:pPr>
            <a:r>
              <a:rPr lang="pl-PL" sz="2100" dirty="0" smtClean="0">
                <a:latin typeface="+mj-lt"/>
              </a:rPr>
              <a:t>Sinusoidalny</a:t>
            </a:r>
          </a:p>
          <a:p>
            <a:pPr lvl="2">
              <a:buFont typeface="Wingdings" pitchFamily="2" charset="2"/>
              <a:buChar char="v"/>
            </a:pPr>
            <a:r>
              <a:rPr lang="pl-PL" sz="1800" dirty="0" smtClean="0"/>
              <a:t>Przykład obwiedni sygnału sinusoidalnego tłumionego</a:t>
            </a:r>
            <a:endParaRPr lang="pl-PL" sz="1900" dirty="0" smtClean="0">
              <a:latin typeface="+mj-lt"/>
            </a:endParaRPr>
          </a:p>
          <a:p>
            <a:pPr lvl="1">
              <a:buFont typeface="Wingdings" pitchFamily="2" charset="2"/>
              <a:buChar char="v"/>
            </a:pPr>
            <a:r>
              <a:rPr lang="pl-PL" sz="2100" dirty="0" smtClean="0">
                <a:latin typeface="+mj-lt"/>
              </a:rPr>
              <a:t>Kosinusoidalny</a:t>
            </a:r>
          </a:p>
          <a:p>
            <a:pPr lvl="1">
              <a:buFont typeface="Wingdings" pitchFamily="2" charset="2"/>
              <a:buChar char="v"/>
            </a:pPr>
            <a:r>
              <a:rPr lang="pl-PL" sz="2100" dirty="0" smtClean="0">
                <a:latin typeface="+mj-lt"/>
              </a:rPr>
              <a:t>Radiowy</a:t>
            </a:r>
            <a:r>
              <a:rPr lang="pl-PL" sz="1800" dirty="0" smtClean="0">
                <a:latin typeface="+mj-lt"/>
              </a:rPr>
              <a:t>	</a:t>
            </a:r>
            <a:endParaRPr lang="pl-PL" dirty="0" smtClean="0"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latin typeface="+mj-lt"/>
              </a:rPr>
              <a:t>Obwiednia </a:t>
            </a:r>
          </a:p>
          <a:p>
            <a:pPr lvl="1">
              <a:buFont typeface="Wingdings" pitchFamily="2" charset="2"/>
              <a:buChar char="v"/>
            </a:pPr>
            <a:r>
              <a:rPr lang="pl-PL" dirty="0" smtClean="0">
                <a:latin typeface="+mj-lt"/>
              </a:rPr>
              <a:t>Matematycznie</a:t>
            </a:r>
          </a:p>
          <a:p>
            <a:pPr lvl="2">
              <a:buFont typeface="Wingdings" pitchFamily="2" charset="2"/>
              <a:buChar char="v"/>
            </a:pPr>
            <a:r>
              <a:rPr lang="pl-PL" dirty="0" smtClean="0">
                <a:latin typeface="+mj-lt"/>
              </a:rPr>
              <a:t>Obwiednia rodziny prostych (krzywych)</a:t>
            </a:r>
          </a:p>
          <a:p>
            <a:pPr lvl="2">
              <a:buFont typeface="Wingdings" pitchFamily="2" charset="2"/>
              <a:buChar char="v"/>
            </a:pPr>
            <a:r>
              <a:rPr lang="pl-PL" dirty="0" smtClean="0">
                <a:latin typeface="+mj-lt"/>
              </a:rPr>
              <a:t>Obwiednią rodziny elips jest asteroida</a:t>
            </a:r>
          </a:p>
          <a:p>
            <a:pPr lvl="1">
              <a:buFont typeface="Wingdings" pitchFamily="2" charset="2"/>
              <a:buChar char="v"/>
            </a:pPr>
            <a:r>
              <a:rPr lang="pl-PL" dirty="0" smtClean="0">
                <a:latin typeface="+mj-lt"/>
              </a:rPr>
              <a:t>Technicznie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latin typeface="+mj-lt"/>
              </a:rPr>
              <a:t>Część praktyczna</a:t>
            </a:r>
          </a:p>
          <a:p>
            <a:pPr lvl="1">
              <a:buFont typeface="Wingdings" pitchFamily="2" charset="2"/>
              <a:buChar char="v"/>
            </a:pPr>
            <a:r>
              <a:rPr lang="pl-PL" dirty="0" smtClean="0">
                <a:latin typeface="+mj-lt"/>
              </a:rPr>
              <a:t>Program generujący sygnał sinusoidalny z obwiednią</a:t>
            </a:r>
          </a:p>
          <a:p>
            <a:pPr lvl="1">
              <a:buFont typeface="Wingdings" pitchFamily="2" charset="2"/>
              <a:buChar char="v"/>
            </a:pPr>
            <a:r>
              <a:rPr lang="pl-PL" dirty="0" smtClean="0">
                <a:latin typeface="+mj-lt"/>
              </a:rPr>
              <a:t>Przykładowe wykresy</a:t>
            </a:r>
          </a:p>
          <a:p>
            <a:pPr>
              <a:buFont typeface="Wingdings" pitchFamily="2" charset="2"/>
              <a:buChar char="v"/>
            </a:pPr>
            <a:r>
              <a:rPr lang="pl-PL" dirty="0" smtClean="0">
                <a:latin typeface="+mj-lt"/>
              </a:rPr>
              <a:t>Wnioski</a:t>
            </a:r>
            <a:endParaRPr lang="pl-PL" dirty="0">
              <a:latin typeface="+mj-lt"/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Program prezentacji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obwiednia9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21676" y="1481138"/>
            <a:ext cx="7100648" cy="4525962"/>
          </a:xfr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1800" dirty="0" smtClean="0"/>
              <a:t>Parametry wykresu</a:t>
            </a:r>
            <a:br>
              <a:rPr lang="pl-PL" sz="1800" dirty="0" smtClean="0"/>
            </a:br>
            <a:r>
              <a:rPr lang="pl-PL" sz="1800" dirty="0" smtClean="0"/>
              <a:t>Opóźnienie =100</a:t>
            </a:r>
            <a:br>
              <a:rPr lang="pl-PL" sz="1800" dirty="0" smtClean="0"/>
            </a:br>
            <a:r>
              <a:rPr lang="pl-PL" sz="1800" dirty="0" smtClean="0"/>
              <a:t>Parametr  tłumienia =0.1</a:t>
            </a:r>
            <a:br>
              <a:rPr lang="pl-PL" sz="1800" dirty="0" smtClean="0"/>
            </a:br>
            <a:r>
              <a:rPr lang="pl-PL" sz="1800" dirty="0" smtClean="0"/>
              <a:t>Częstotliwość =10</a:t>
            </a:r>
            <a:br>
              <a:rPr lang="pl-PL" sz="1800" dirty="0" smtClean="0"/>
            </a:br>
            <a:endParaRPr lang="pl-PL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obwiednia10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9589" y="1481138"/>
            <a:ext cx="7424822" cy="4525962"/>
          </a:xfr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2000" dirty="0" smtClean="0"/>
              <a:t>Parametry wykresu</a:t>
            </a:r>
            <a:br>
              <a:rPr lang="pl-PL" sz="2000" dirty="0" smtClean="0"/>
            </a:br>
            <a:r>
              <a:rPr lang="pl-PL" sz="2000" dirty="0" smtClean="0"/>
              <a:t>Opóźnienie =0.5</a:t>
            </a:r>
            <a:br>
              <a:rPr lang="pl-PL" sz="2000" dirty="0" smtClean="0"/>
            </a:br>
            <a:r>
              <a:rPr lang="pl-PL" sz="2000" dirty="0" smtClean="0"/>
              <a:t>Parametr  tłumienia =0.1</a:t>
            </a:r>
            <a:br>
              <a:rPr lang="pl-PL" sz="2000" dirty="0" smtClean="0"/>
            </a:br>
            <a:r>
              <a:rPr lang="pl-PL" sz="2000" dirty="0" smtClean="0"/>
              <a:t>Częstotliwość =10</a:t>
            </a:r>
            <a:r>
              <a:rPr lang="pl-PL" sz="800" dirty="0" smtClean="0"/>
              <a:t/>
            </a:r>
            <a:br>
              <a:rPr lang="pl-PL" sz="800" dirty="0" smtClean="0"/>
            </a:br>
            <a:endParaRPr lang="pl-PL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pl-PL" sz="2400" dirty="0" smtClean="0"/>
              <a:t>Kształt wykresu zależy od zadanej wartości parametru part (parametr tłumienia) im wartość tego parametru jest większa tym wykres jest "mniejszy" i szybciej opada</a:t>
            </a:r>
          </a:p>
          <a:p>
            <a:pPr marL="624078" indent="-514350">
              <a:buFont typeface="+mj-lt"/>
              <a:buAutoNum type="arabicPeriod"/>
            </a:pPr>
            <a:r>
              <a:rPr lang="pl-PL" sz="2400" dirty="0" smtClean="0"/>
              <a:t>Wraz ze wzrostem częstotliwości kształt wykresu sie zmienia</a:t>
            </a:r>
          </a:p>
          <a:p>
            <a:pPr marL="624078" indent="-514350">
              <a:buFont typeface="+mj-lt"/>
              <a:buAutoNum type="arabicPeriod"/>
            </a:pPr>
            <a:r>
              <a:rPr lang="pl-PL" sz="2400" dirty="0" smtClean="0"/>
              <a:t>Parametr opóźnienie wpływa na rysowanie wykresu od początku układu współrzędnych większa wartość tego parametru przesuwa wykres w prawo</a:t>
            </a:r>
          </a:p>
          <a:p>
            <a:pPr marL="624078" indent="-514350">
              <a:buFont typeface="+mj-lt"/>
              <a:buAutoNum type="arabicPeriod"/>
            </a:pPr>
            <a:endParaRPr lang="pl-PL" sz="2400" dirty="0" smtClean="0"/>
          </a:p>
          <a:p>
            <a:pPr marL="624078" indent="-514350">
              <a:buFont typeface="+mj-lt"/>
              <a:buAutoNum type="arabicPeriod"/>
            </a:pPr>
            <a:endParaRPr lang="pl-PL" sz="2400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Wnioski do programu</a:t>
            </a:r>
            <a:endParaRPr lang="pl-PL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Przetwarzanie sygnałów Jerzy </a:t>
            </a:r>
            <a:r>
              <a:rPr lang="pl-PL" dirty="0" err="1" smtClean="0"/>
              <a:t>Szabatin</a:t>
            </a:r>
            <a:endParaRPr lang="pl-PL" dirty="0" smtClean="0"/>
          </a:p>
          <a:p>
            <a:r>
              <a:rPr lang="pl-PL" dirty="0" err="1" smtClean="0">
                <a:hlinkClick r:id="rId2"/>
              </a:rPr>
              <a:t>www.wilkpedia.pl</a:t>
            </a:r>
            <a:endParaRPr lang="pl-PL" dirty="0" smtClean="0"/>
          </a:p>
          <a:p>
            <a:r>
              <a:rPr lang="pl-PL" dirty="0" smtClean="0"/>
              <a:t>http://elportal.pl/ea/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Bibliografia</a:t>
            </a:r>
            <a:endParaRPr lang="pl-PL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obrazu 4" descr="collage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9591" b="9591"/>
          <a:stretch>
            <a:fillRect/>
          </a:stretch>
        </p:blipFill>
        <p:spPr/>
      </p:pic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Dziękuje za Uwagę </a:t>
            </a:r>
            <a:r>
              <a:rPr lang="pl-PL" dirty="0" smtClean="0">
                <a:sym typeface="Wingdings" pitchFamily="2" charset="2"/>
              </a:rPr>
              <a:t></a:t>
            </a:r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Sygnał sinusoidalny </a:t>
            </a:r>
            <a:br>
              <a:rPr lang="pl-PL" dirty="0" smtClean="0"/>
            </a:br>
            <a:endParaRPr lang="pl-PL" dirty="0"/>
          </a:p>
        </p:txBody>
      </p:sp>
      <p:pic>
        <p:nvPicPr>
          <p:cNvPr id="6" name="Symbol zastępczy zawartości 5" descr="sinu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32000" y="1269000"/>
            <a:ext cx="7680000" cy="432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dirty="0" smtClean="0"/>
              <a:t>gdzie:</a:t>
            </a:r>
          </a:p>
          <a:p>
            <a:pPr lvl="1"/>
            <a:r>
              <a:rPr lang="pl-PL" b="1" dirty="0" err="1" smtClean="0"/>
              <a:t>U</a:t>
            </a:r>
            <a:r>
              <a:rPr lang="pl-PL" b="1" baseline="-25000" dirty="0" err="1" smtClean="0"/>
              <a:t>m</a:t>
            </a:r>
            <a:r>
              <a:rPr lang="pl-PL" dirty="0" smtClean="0"/>
              <a:t> amplituda</a:t>
            </a:r>
          </a:p>
          <a:p>
            <a:pPr lvl="1"/>
            <a:r>
              <a:rPr lang="pl-PL" b="1" dirty="0" smtClean="0"/>
              <a:t>f</a:t>
            </a:r>
            <a:r>
              <a:rPr lang="pl-PL" dirty="0" smtClean="0"/>
              <a:t> częstotliwość wyrażona w hercach (Hz)</a:t>
            </a:r>
          </a:p>
          <a:p>
            <a:pPr lvl="1"/>
            <a:r>
              <a:rPr lang="pl-PL" b="1" dirty="0" smtClean="0"/>
              <a:t>t</a:t>
            </a:r>
            <a:r>
              <a:rPr lang="pl-PL" dirty="0" smtClean="0"/>
              <a:t> czas w sekundach</a:t>
            </a:r>
          </a:p>
          <a:p>
            <a:pPr lvl="1"/>
            <a:r>
              <a:rPr lang="pl-PL" b="1" dirty="0" smtClean="0">
                <a:latin typeface="Symbol" pitchFamily="18" charset="2"/>
              </a:rPr>
              <a:t>w</a:t>
            </a:r>
            <a:r>
              <a:rPr lang="pl-PL" dirty="0" smtClean="0"/>
              <a:t> jest pulsacją wyrażoną w radianach na sekundę</a:t>
            </a:r>
          </a:p>
          <a:p>
            <a:pPr lvl="1"/>
            <a:r>
              <a:rPr lang="pl-PL" b="1" dirty="0" smtClean="0">
                <a:latin typeface="Symbol" pitchFamily="18" charset="2"/>
              </a:rPr>
              <a:t>w</a:t>
            </a:r>
            <a:r>
              <a:rPr lang="pl-PL" b="1" dirty="0" smtClean="0"/>
              <a:t>=2</a:t>
            </a:r>
            <a:r>
              <a:rPr lang="pl-PL" b="1" dirty="0" smtClean="0">
                <a:latin typeface="Symbol" pitchFamily="18" charset="2"/>
              </a:rPr>
              <a:t>p</a:t>
            </a:r>
            <a:r>
              <a:rPr lang="pl-PL" b="1" dirty="0" smtClean="0"/>
              <a:t>f</a:t>
            </a:r>
            <a:endParaRPr lang="pl-PL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800" dirty="0" smtClean="0"/>
              <a:t>Wzór opisujący ten sygnał wygląda następująco: </a:t>
            </a:r>
            <a:br>
              <a:rPr lang="pl-PL" sz="2800" dirty="0" smtClean="0"/>
            </a:br>
            <a:endParaRPr lang="pl-PL" sz="2800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2000" y="1428736"/>
            <a:ext cx="3600000" cy="617751"/>
          </a:xfrm>
          <a:prstGeom prst="rect">
            <a:avLst/>
          </a:prstGeom>
          <a:noFill/>
        </p:spPr>
      </p:pic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Amplituda</a:t>
            </a:r>
          </a:p>
          <a:p>
            <a:r>
              <a:rPr lang="pl-PL" dirty="0" smtClean="0"/>
              <a:t>Częstotliwość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Funkcje sinusoidalną opisują dwa parametry</a:t>
            </a:r>
            <a:endParaRPr lang="pl-PL" dirty="0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429288"/>
          </a:xfrm>
        </p:spPr>
        <p:txBody>
          <a:bodyPr>
            <a:normAutofit fontScale="92500" lnSpcReduction="20000"/>
          </a:bodyPr>
          <a:lstStyle/>
          <a:p>
            <a:r>
              <a:rPr lang="pl-PL" dirty="0" smtClean="0"/>
              <a:t>Czasami zamiast amplitudy używa się pojęcia wartości skutecznej </a:t>
            </a:r>
            <a:r>
              <a:rPr lang="pl-PL" dirty="0" err="1" smtClean="0"/>
              <a:t>U</a:t>
            </a:r>
            <a:r>
              <a:rPr lang="pl-PL" baseline="-25000" dirty="0" err="1" smtClean="0"/>
              <a:t>sk</a:t>
            </a:r>
            <a:r>
              <a:rPr lang="pl-PL" dirty="0" smtClean="0"/>
              <a:t> czy też wartości międzyszczytowej </a:t>
            </a:r>
            <a:r>
              <a:rPr lang="pl-PL" dirty="0" err="1" smtClean="0"/>
              <a:t>U</a:t>
            </a:r>
            <a:r>
              <a:rPr lang="pl-PL" baseline="-25000" dirty="0" err="1" smtClean="0"/>
              <a:t>pp</a:t>
            </a:r>
            <a:r>
              <a:rPr lang="pl-PL" dirty="0" smtClean="0"/>
              <a:t> </a:t>
            </a:r>
          </a:p>
          <a:p>
            <a:r>
              <a:rPr lang="pl-PL" dirty="0" smtClean="0"/>
              <a:t>Wartość skuteczna jest równa U</a:t>
            </a:r>
            <a:r>
              <a:rPr lang="pl-PL" baseline="-25000" dirty="0" smtClean="0"/>
              <a:t>sk</a:t>
            </a:r>
            <a:r>
              <a:rPr lang="pl-PL" dirty="0" smtClean="0"/>
              <a:t>=0,707*U</a:t>
            </a:r>
            <a:r>
              <a:rPr lang="pl-PL" baseline="-25000" dirty="0" smtClean="0"/>
              <a:t>m</a:t>
            </a:r>
            <a:r>
              <a:rPr lang="pl-PL" dirty="0" smtClean="0"/>
              <a:t>, natomiast wartość międzyszczytowa jest równa podwojonej amplitudzie U</a:t>
            </a:r>
            <a:r>
              <a:rPr lang="pl-PL" baseline="-25000" dirty="0" smtClean="0"/>
              <a:t>pp</a:t>
            </a:r>
            <a:r>
              <a:rPr lang="pl-PL" dirty="0" smtClean="0"/>
              <a:t>=2*U</a:t>
            </a:r>
            <a:r>
              <a:rPr lang="pl-PL" baseline="-25000" dirty="0" smtClean="0"/>
              <a:t>m</a:t>
            </a:r>
          </a:p>
          <a:p>
            <a:pPr>
              <a:buNone/>
            </a:pPr>
            <a:endParaRPr lang="pl-PL" dirty="0" smtClean="0"/>
          </a:p>
          <a:p>
            <a:r>
              <a:rPr lang="pl-PL" dirty="0" smtClean="0"/>
              <a:t>Przykładem wartości skutecznej sygnału sinusoidalnego może być znana wszystkim wartość U=230V o częstotliwości 50Hz w gnieździe sieciowym, jakie znajduje się w każdym mieszkaniu.</a:t>
            </a:r>
          </a:p>
          <a:p>
            <a:r>
              <a:rPr lang="pl-PL" dirty="0" smtClean="0"/>
              <a:t> Amplituda tego napięcia wynosi 325V, a wartość międzyszczytowa 650V</a:t>
            </a:r>
            <a:br>
              <a:rPr lang="pl-PL" dirty="0" smtClean="0"/>
            </a:b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100" dirty="0" smtClean="0"/>
              <a:t>Przykład obwiedni sygnału sinusoidalnego tłumionego.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pic>
        <p:nvPicPr>
          <p:cNvPr id="4" name="Symbol zastępczy zawartości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71612"/>
            <a:ext cx="700092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Sygnał kosinusoidalny</a:t>
            </a:r>
            <a:br>
              <a:rPr lang="pl-PL" dirty="0" smtClean="0"/>
            </a:br>
            <a:endParaRPr lang="pl-PL" dirty="0"/>
          </a:p>
        </p:txBody>
      </p:sp>
      <p:pic>
        <p:nvPicPr>
          <p:cNvPr id="4" name="Symbol zastępczy zawartości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071546"/>
            <a:ext cx="388575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571612"/>
            <a:ext cx="335758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Sygnał radiowy</a:t>
            </a:r>
            <a:br>
              <a:rPr lang="pl-PL" dirty="0" smtClean="0"/>
            </a:br>
            <a:endParaRPr lang="pl-PL" dirty="0"/>
          </a:p>
        </p:txBody>
      </p:sp>
      <p:pic>
        <p:nvPicPr>
          <p:cNvPr id="6" name="Symbol zastępczy zawartości 5" descr="Sygnał radiow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2143116"/>
            <a:ext cx="6886575" cy="3972729"/>
          </a:xfrm>
        </p:spPr>
      </p:pic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0" name="pole tekstowe 9"/>
          <p:cNvSpPr txBox="1"/>
          <p:nvPr/>
        </p:nvSpPr>
        <p:spPr>
          <a:xfrm>
            <a:off x="357158" y="1000108"/>
            <a:ext cx="8215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Sygnał ten ma postać y(t)=x(t) cos(</a:t>
            </a:r>
            <a:r>
              <a:rPr lang="pl-PL" dirty="0" err="1" smtClean="0"/>
              <a:t>ω</a:t>
            </a:r>
            <a:r>
              <a:rPr lang="pl-PL" baseline="-25000" dirty="0" err="1" smtClean="0"/>
              <a:t>o</a:t>
            </a:r>
            <a:r>
              <a:rPr lang="pl-PL" dirty="0" err="1" smtClean="0"/>
              <a:t>t</a:t>
            </a:r>
            <a:r>
              <a:rPr lang="pl-PL" dirty="0" smtClean="0"/>
              <a:t>+ </a:t>
            </a:r>
            <a:r>
              <a:rPr lang="pl-PL" dirty="0" smtClean="0">
                <a:latin typeface="Symbol" pitchFamily="18" charset="2"/>
              </a:rPr>
              <a:t>j</a:t>
            </a:r>
            <a:r>
              <a:rPr lang="pl-PL" baseline="-25000" dirty="0" smtClean="0"/>
              <a:t>o</a:t>
            </a:r>
            <a:r>
              <a:rPr lang="pl-PL" dirty="0" smtClean="0"/>
              <a:t>) gdzie </a:t>
            </a:r>
            <a:r>
              <a:rPr lang="pl-PL" i="1" dirty="0" smtClean="0"/>
              <a:t>x</a:t>
            </a:r>
            <a:r>
              <a:rPr lang="pl-PL" dirty="0" smtClean="0"/>
              <a:t>(</a:t>
            </a:r>
            <a:r>
              <a:rPr lang="pl-PL" i="1" dirty="0" smtClean="0"/>
              <a:t>t</a:t>
            </a:r>
            <a:r>
              <a:rPr lang="pl-PL" dirty="0" smtClean="0"/>
              <a:t>) jest dowolnym sygnałem impulsowym</a:t>
            </a: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181</TotalTime>
  <Words>321</Words>
  <Application>Microsoft Office PowerPoint</Application>
  <PresentationFormat>Pokaz na ekranie (4:3)</PresentationFormat>
  <Paragraphs>90</Paragraphs>
  <Slides>24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24</vt:i4>
      </vt:variant>
    </vt:vector>
  </HeadingPairs>
  <TitlesOfParts>
    <vt:vector size="25" baseType="lpstr">
      <vt:lpstr>Hol</vt:lpstr>
      <vt:lpstr>Generacja sygnału sinusoidalnego  z obwiednią </vt:lpstr>
      <vt:lpstr>Program prezentacji</vt:lpstr>
      <vt:lpstr>Sygnał sinusoidalny  </vt:lpstr>
      <vt:lpstr>Wzór opisujący ten sygnał wygląda następująco:  </vt:lpstr>
      <vt:lpstr>Funkcje sinusoidalną opisują dwa parametry</vt:lpstr>
      <vt:lpstr>Slajd 6</vt:lpstr>
      <vt:lpstr>Przykład obwiedni sygnału sinusoidalnego tłumionego. </vt:lpstr>
      <vt:lpstr>Sygnał kosinusoidalny </vt:lpstr>
      <vt:lpstr>Sygnał radiowy </vt:lpstr>
      <vt:lpstr>Wykorzystanie sygnału radiowego</vt:lpstr>
      <vt:lpstr>Pojęcie obwiedni</vt:lpstr>
      <vt:lpstr>Obwiednia rodziny prostych (krzywych) </vt:lpstr>
      <vt:lpstr>Obwiednią rodziny elips jest asteroida opisana wzorem </vt:lpstr>
      <vt:lpstr>Opis techniczny obwiedni</vt:lpstr>
      <vt:lpstr>Program generujący sygnał sinusoidalny z obwiednią.</vt:lpstr>
      <vt:lpstr>Kod źródłowy programu </vt:lpstr>
      <vt:lpstr>Parametry wykresu Opóźnienie =0.5 Parametr  tłumienia =0.4 Częstotliwość =10 </vt:lpstr>
      <vt:lpstr>Parametry wykresu Opóźnienie =0.5 Parametr  tłumienia =0.4 Częstotliwość =1000 </vt:lpstr>
      <vt:lpstr>Parametry wykresu Opóźnienie =0.05 Parametr  tłumienia =0.04 Częstotliwość =10 </vt:lpstr>
      <vt:lpstr>Parametry wykresu Opóźnienie =100 Parametr  tłumienia =0.1 Częstotliwość =10 </vt:lpstr>
      <vt:lpstr>Parametry wykresu Opóźnienie =0.5 Parametr  tłumienia =0.1 Częstotliwość =10 </vt:lpstr>
      <vt:lpstr>Wnioski do programu</vt:lpstr>
      <vt:lpstr>Bibliografia</vt:lpstr>
      <vt:lpstr>Dziękuje za Uwagę </vt:lpstr>
    </vt:vector>
  </TitlesOfParts>
  <Company>xxx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Generacja sygnału sinusoidalnego  z obwiednią </dc:title>
  <dc:creator>xxx</dc:creator>
  <cp:lastModifiedBy>Paweł</cp:lastModifiedBy>
  <cp:revision>32</cp:revision>
  <dcterms:created xsi:type="dcterms:W3CDTF">2008-03-04T18:27:48Z</dcterms:created>
  <dcterms:modified xsi:type="dcterms:W3CDTF">2010-02-18T08:42:54Z</dcterms:modified>
</cp:coreProperties>
</file>