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8"/>
  </p:notesMasterIdLst>
  <p:sldIdLst>
    <p:sldId id="256" r:id="rId2"/>
    <p:sldId id="257" r:id="rId3"/>
    <p:sldId id="258" r:id="rId4"/>
    <p:sldId id="259" r:id="rId5"/>
    <p:sldId id="261" r:id="rId6"/>
    <p:sldId id="262" r:id="rId7"/>
    <p:sldId id="279" r:id="rId8"/>
    <p:sldId id="260" r:id="rId9"/>
    <p:sldId id="263" r:id="rId10"/>
    <p:sldId id="264" r:id="rId11"/>
    <p:sldId id="265" r:id="rId12"/>
    <p:sldId id="266" r:id="rId13"/>
    <p:sldId id="281" r:id="rId14"/>
    <p:sldId id="282" r:id="rId15"/>
    <p:sldId id="267" r:id="rId16"/>
    <p:sldId id="268" r:id="rId17"/>
    <p:sldId id="269" r:id="rId18"/>
    <p:sldId id="270" r:id="rId19"/>
    <p:sldId id="271" r:id="rId20"/>
    <p:sldId id="272" r:id="rId21"/>
    <p:sldId id="273" r:id="rId22"/>
    <p:sldId id="274" r:id="rId23"/>
    <p:sldId id="275" r:id="rId24"/>
    <p:sldId id="276" r:id="rId25"/>
    <p:sldId id="277" r:id="rId26"/>
    <p:sldId id="280" r:id="rId27"/>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4" autoAdjust="0"/>
  </p:normalViewPr>
  <p:slideViewPr>
    <p:cSldViewPr>
      <p:cViewPr>
        <p:scale>
          <a:sx n="80" d="100"/>
          <a:sy n="80" d="100"/>
        </p:scale>
        <p:origin x="-780" y="-4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473294D-E9C3-49E3-AFFD-D3DA9BCBE8AC}" type="datetimeFigureOut">
              <a:rPr lang="pl-PL"/>
              <a:pPr>
                <a:defRPr/>
              </a:pPr>
              <a:t>2010-02-17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3B36860-F758-4D6C-9DE2-BD8BD0ED3D54}" type="slidenum">
              <a:rPr lang="pl-PL"/>
              <a:pPr>
                <a:defRPr/>
              </a:pPr>
              <a:t>‹#›</a:t>
            </a:fld>
            <a:endParaRPr 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4819"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smtClean="0"/>
          </a:p>
        </p:txBody>
      </p:sp>
      <p:sp>
        <p:nvSpPr>
          <p:cNvPr id="34820" name="Symbol zastępczy numeru slajd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E8C091-9A16-4246-9D1F-FAD6EF450826}" type="slidenum">
              <a:rPr lang="pl-PL" smtClean="0"/>
              <a:pPr/>
              <a:t>22</a:t>
            </a:fld>
            <a:endParaRPr 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2"/>
      </p:bgRef>
    </p:bg>
    <p:spTree>
      <p:nvGrpSpPr>
        <p:cNvPr id="1" name=""/>
        <p:cNvGrpSpPr/>
        <p:nvPr/>
      </p:nvGrpSpPr>
      <p:grpSpPr>
        <a:xfrm>
          <a:off x="0" y="0"/>
          <a:ext cx="0" cy="0"/>
          <a:chOff x="0" y="0"/>
          <a:chExt cx="0" cy="0"/>
        </a:xfrm>
      </p:grpSpPr>
      <p:sp>
        <p:nvSpPr>
          <p:cNvPr id="4" name="Dowolny kształt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Dowolny kształt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ytuł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pl-PL" smtClean="0"/>
              <a:t>Kliknij, aby edytować styl</a:t>
            </a:r>
            <a:endParaRPr lang="en-US"/>
          </a:p>
        </p:txBody>
      </p:sp>
      <p:sp>
        <p:nvSpPr>
          <p:cNvPr id="17" name="Podtytuł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l-PL" smtClean="0"/>
              <a:t>Kliknij, aby edytować styl wzorca podtytułu</a:t>
            </a:r>
            <a:endParaRPr lang="en-US"/>
          </a:p>
        </p:txBody>
      </p:sp>
      <p:sp>
        <p:nvSpPr>
          <p:cNvPr id="6" name="Symbol zastępczy daty 29"/>
          <p:cNvSpPr>
            <a:spLocks noGrp="1"/>
          </p:cNvSpPr>
          <p:nvPr>
            <p:ph type="dt" sz="half" idx="10"/>
          </p:nvPr>
        </p:nvSpPr>
        <p:spPr/>
        <p:txBody>
          <a:bodyPr/>
          <a:lstStyle>
            <a:lvl1pPr>
              <a:defRPr/>
            </a:lvl1pPr>
          </a:lstStyle>
          <a:p>
            <a:pPr>
              <a:defRPr/>
            </a:pPr>
            <a:fld id="{382C7EA9-E27B-4214-A8F4-29A24226D55F}" type="datetimeFigureOut">
              <a:rPr lang="pl-PL"/>
              <a:pPr>
                <a:defRPr/>
              </a:pPr>
              <a:t>2010-02-17</a:t>
            </a:fld>
            <a:endParaRPr lang="pl-PL"/>
          </a:p>
        </p:txBody>
      </p:sp>
      <p:sp>
        <p:nvSpPr>
          <p:cNvPr id="7" name="Symbol zastępczy stopki 18"/>
          <p:cNvSpPr>
            <a:spLocks noGrp="1"/>
          </p:cNvSpPr>
          <p:nvPr>
            <p:ph type="ftr" sz="quarter" idx="11"/>
          </p:nvPr>
        </p:nvSpPr>
        <p:spPr/>
        <p:txBody>
          <a:bodyPr/>
          <a:lstStyle>
            <a:lvl1pPr>
              <a:defRPr/>
            </a:lvl1pPr>
          </a:lstStyle>
          <a:p>
            <a:pPr>
              <a:defRPr/>
            </a:pPr>
            <a:endParaRPr lang="pl-PL"/>
          </a:p>
        </p:txBody>
      </p:sp>
      <p:sp>
        <p:nvSpPr>
          <p:cNvPr id="8" name="Symbol zastępczy numeru slajdu 26"/>
          <p:cNvSpPr>
            <a:spLocks noGrp="1"/>
          </p:cNvSpPr>
          <p:nvPr>
            <p:ph type="sldNum" sz="quarter" idx="12"/>
          </p:nvPr>
        </p:nvSpPr>
        <p:spPr/>
        <p:txBody>
          <a:bodyPr/>
          <a:lstStyle>
            <a:lvl1pPr>
              <a:defRPr/>
            </a:lvl1pPr>
          </a:lstStyle>
          <a:p>
            <a:pPr>
              <a:defRPr/>
            </a:pPr>
            <a:fld id="{F979991B-82E2-4719-9FFA-D0AC184C9639}"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9629E47E-909C-4B93-987F-11963E8A2FCE}" type="datetimeFigureOut">
              <a:rPr lang="pl-PL"/>
              <a:pPr>
                <a:defRPr/>
              </a:pPr>
              <a:t>2010-02-17</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9E713598-9432-4FAA-B8CD-94D93ABB42FB}" type="slidenum">
              <a:rPr lang="pl-PL"/>
              <a:pPr>
                <a:defRPr/>
              </a:pPr>
              <a:t>‹#›</a:t>
            </a:fld>
            <a:endParaRPr lang="pl-PL"/>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D0AC89FE-6D16-4924-BD44-C07747D2C73A}" type="datetimeFigureOut">
              <a:rPr lang="pl-PL"/>
              <a:pPr>
                <a:defRPr/>
              </a:pPr>
              <a:t>2010-02-17</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E76F4FA9-8D5E-48CE-8DCC-9926BA44E285}" type="slidenum">
              <a:rPr lang="pl-PL"/>
              <a:pPr>
                <a:defRPr/>
              </a:pPr>
              <a:t>‹#›</a:t>
            </a:fld>
            <a:endParaRPr lang="pl-PL"/>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lgn="l">
              <a:defRPr/>
            </a:lvl1p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9"/>
          <p:cNvSpPr>
            <a:spLocks noGrp="1"/>
          </p:cNvSpPr>
          <p:nvPr>
            <p:ph type="dt" sz="half" idx="10"/>
          </p:nvPr>
        </p:nvSpPr>
        <p:spPr/>
        <p:txBody>
          <a:bodyPr/>
          <a:lstStyle>
            <a:lvl1pPr>
              <a:defRPr/>
            </a:lvl1pPr>
          </a:lstStyle>
          <a:p>
            <a:pPr>
              <a:defRPr/>
            </a:pPr>
            <a:fld id="{2B18438C-916A-4BAD-8107-4323750BC4E7}" type="datetimeFigureOut">
              <a:rPr lang="pl-PL"/>
              <a:pPr>
                <a:defRPr/>
              </a:pPr>
              <a:t>2010-02-17</a:t>
            </a:fld>
            <a:endParaRPr lang="pl-PL"/>
          </a:p>
        </p:txBody>
      </p:sp>
      <p:sp>
        <p:nvSpPr>
          <p:cNvPr id="5" name="Symbol zastępczy stopki 21"/>
          <p:cNvSpPr>
            <a:spLocks noGrp="1"/>
          </p:cNvSpPr>
          <p:nvPr>
            <p:ph type="ftr" sz="quarter" idx="11"/>
          </p:nvPr>
        </p:nvSpPr>
        <p:spPr/>
        <p:txBody>
          <a:bodyPr/>
          <a:lstStyle>
            <a:lvl1pPr>
              <a:defRPr/>
            </a:lvl1pPr>
          </a:lstStyle>
          <a:p>
            <a:pPr>
              <a:defRPr/>
            </a:pPr>
            <a:endParaRPr lang="pl-PL"/>
          </a:p>
        </p:txBody>
      </p:sp>
      <p:sp>
        <p:nvSpPr>
          <p:cNvPr id="6" name="Symbol zastępczy numeru slajdu 17"/>
          <p:cNvSpPr>
            <a:spLocks noGrp="1"/>
          </p:cNvSpPr>
          <p:nvPr>
            <p:ph type="sldNum" sz="quarter" idx="12"/>
          </p:nvPr>
        </p:nvSpPr>
        <p:spPr/>
        <p:txBody>
          <a:bodyPr/>
          <a:lstStyle>
            <a:lvl1pPr>
              <a:defRPr/>
            </a:lvl1pPr>
          </a:lstStyle>
          <a:p>
            <a:pPr>
              <a:defRPr/>
            </a:pPr>
            <a:fld id="{D293A865-5063-4CC1-98D2-A4E80487982D}" type="slidenum">
              <a:rPr lang="pl-PL"/>
              <a:pPr>
                <a:defRPr/>
              </a:pPr>
              <a:t>‹#›</a:t>
            </a:fld>
            <a:endParaRPr lang="pl-PL"/>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2"/>
      </p:bgRef>
    </p:bg>
    <p:spTree>
      <p:nvGrpSpPr>
        <p:cNvPr id="1" name=""/>
        <p:cNvGrpSpPr/>
        <p:nvPr/>
      </p:nvGrpSpPr>
      <p:grpSpPr>
        <a:xfrm>
          <a:off x="0" y="0"/>
          <a:ext cx="0" cy="0"/>
          <a:chOff x="0" y="0"/>
          <a:chExt cx="0" cy="0"/>
        </a:xfrm>
      </p:grpSpPr>
      <p:sp>
        <p:nvSpPr>
          <p:cNvPr id="4" name="Dowolny kształt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Dowolny kształt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ytuł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pl-PL" smtClean="0"/>
              <a:t>Kliknij, aby edytować styl</a:t>
            </a:r>
            <a:endParaRPr lang="en-US"/>
          </a:p>
        </p:txBody>
      </p:sp>
      <p:sp>
        <p:nvSpPr>
          <p:cNvPr id="3" name="Symbol zastępczy tekst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l-PL" smtClean="0"/>
              <a:t>Kliknij, aby edytować style wzorca tekstu</a:t>
            </a:r>
          </a:p>
        </p:txBody>
      </p:sp>
      <p:sp>
        <p:nvSpPr>
          <p:cNvPr id="6" name="Symbol zastępczy daty 3"/>
          <p:cNvSpPr>
            <a:spLocks noGrp="1"/>
          </p:cNvSpPr>
          <p:nvPr>
            <p:ph type="dt" sz="half" idx="10"/>
          </p:nvPr>
        </p:nvSpPr>
        <p:spPr/>
        <p:txBody>
          <a:bodyPr/>
          <a:lstStyle>
            <a:lvl1pPr>
              <a:defRPr/>
            </a:lvl1pPr>
          </a:lstStyle>
          <a:p>
            <a:pPr>
              <a:defRPr/>
            </a:pPr>
            <a:fld id="{063CF10A-F380-4554-A38C-AD84C6CE4D03}" type="datetimeFigureOut">
              <a:rPr lang="pl-PL"/>
              <a:pPr>
                <a:defRPr/>
              </a:pPr>
              <a:t>2010-02-17</a:t>
            </a:fld>
            <a:endParaRPr lang="pl-PL"/>
          </a:p>
        </p:txBody>
      </p:sp>
      <p:sp>
        <p:nvSpPr>
          <p:cNvPr id="7" name="Symbol zastępczy stopki 4"/>
          <p:cNvSpPr>
            <a:spLocks noGrp="1"/>
          </p:cNvSpPr>
          <p:nvPr>
            <p:ph type="ftr" sz="quarter" idx="11"/>
          </p:nvPr>
        </p:nvSpPr>
        <p:spPr/>
        <p:txBody>
          <a:bodyPr/>
          <a:lstStyle>
            <a:lvl1pPr>
              <a:defRPr/>
            </a:lvl1pPr>
          </a:lstStyle>
          <a:p>
            <a:pPr>
              <a:defRPr/>
            </a:pPr>
            <a:endParaRPr lang="pl-PL"/>
          </a:p>
        </p:txBody>
      </p:sp>
      <p:sp>
        <p:nvSpPr>
          <p:cNvPr id="8" name="Symbol zastępczy numeru slajdu 5"/>
          <p:cNvSpPr>
            <a:spLocks noGrp="1"/>
          </p:cNvSpPr>
          <p:nvPr>
            <p:ph type="sldNum" sz="quarter" idx="12"/>
          </p:nvPr>
        </p:nvSpPr>
        <p:spPr/>
        <p:txBody>
          <a:bodyPr/>
          <a:lstStyle>
            <a:lvl1pPr>
              <a:defRPr/>
            </a:lvl1pPr>
          </a:lstStyle>
          <a:p>
            <a:pPr>
              <a:defRPr/>
            </a:pPr>
            <a:fld id="{9E500B6D-1489-4866-9D8C-FAC7CFA88EDD}" type="slidenum">
              <a:rPr lang="pl-PL"/>
              <a:pPr>
                <a:defRPr/>
              </a:pPr>
              <a:t>‹#›</a:t>
            </a:fld>
            <a:endParaRPr lang="pl-PL"/>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1143000"/>
          </a:xfrm>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9"/>
          <p:cNvSpPr>
            <a:spLocks noGrp="1"/>
          </p:cNvSpPr>
          <p:nvPr>
            <p:ph type="dt" sz="half" idx="10"/>
          </p:nvPr>
        </p:nvSpPr>
        <p:spPr/>
        <p:txBody>
          <a:bodyPr/>
          <a:lstStyle>
            <a:lvl1pPr>
              <a:defRPr/>
            </a:lvl1pPr>
          </a:lstStyle>
          <a:p>
            <a:pPr>
              <a:defRPr/>
            </a:pPr>
            <a:fld id="{74A9AF84-8B24-4EA8-B013-BD5DCF53880A}" type="datetimeFigureOut">
              <a:rPr lang="pl-PL"/>
              <a:pPr>
                <a:defRPr/>
              </a:pPr>
              <a:t>2010-02-17</a:t>
            </a:fld>
            <a:endParaRPr lang="pl-PL"/>
          </a:p>
        </p:txBody>
      </p:sp>
      <p:sp>
        <p:nvSpPr>
          <p:cNvPr id="6" name="Symbol zastępczy stopki 21"/>
          <p:cNvSpPr>
            <a:spLocks noGrp="1"/>
          </p:cNvSpPr>
          <p:nvPr>
            <p:ph type="ftr" sz="quarter" idx="11"/>
          </p:nvPr>
        </p:nvSpPr>
        <p:spPr/>
        <p:txBody>
          <a:bodyPr/>
          <a:lstStyle>
            <a:lvl1pPr>
              <a:defRPr/>
            </a:lvl1pPr>
          </a:lstStyle>
          <a:p>
            <a:pPr>
              <a:defRPr/>
            </a:pPr>
            <a:endParaRPr lang="pl-PL"/>
          </a:p>
        </p:txBody>
      </p:sp>
      <p:sp>
        <p:nvSpPr>
          <p:cNvPr id="7" name="Symbol zastępczy numeru slajdu 17"/>
          <p:cNvSpPr>
            <a:spLocks noGrp="1"/>
          </p:cNvSpPr>
          <p:nvPr>
            <p:ph type="sldNum" sz="quarter" idx="12"/>
          </p:nvPr>
        </p:nvSpPr>
        <p:spPr/>
        <p:txBody>
          <a:bodyPr/>
          <a:lstStyle>
            <a:lvl1pPr>
              <a:defRPr/>
            </a:lvl1pPr>
          </a:lstStyle>
          <a:p>
            <a:pPr>
              <a:defRPr/>
            </a:pPr>
            <a:fld id="{945113D2-9CAD-4524-9852-664AE80ED933}" type="slidenum">
              <a:rPr lang="pl-PL"/>
              <a:pPr>
                <a:defRPr/>
              </a:pPr>
              <a:t>‹#›</a:t>
            </a:fld>
            <a:endParaRPr lang="pl-PL"/>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pl-PL" smtClean="0"/>
              <a:t>Kliknij, aby edytować style wzorca tekstu</a:t>
            </a:r>
          </a:p>
        </p:txBody>
      </p:sp>
      <p:sp>
        <p:nvSpPr>
          <p:cNvPr id="4" name="Symbol zastępczy tekstu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pl-PL" smtClean="0"/>
              <a:t>Kliknij, aby edytować style wzorca tekstu</a:t>
            </a:r>
          </a:p>
        </p:txBody>
      </p:sp>
      <p:sp>
        <p:nvSpPr>
          <p:cNvPr id="5" name="Symbol zastępczy zawartości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lstStyle>
          <a:p>
            <a:pPr>
              <a:defRPr/>
            </a:pPr>
            <a:fld id="{C0530364-4D77-4C61-B1BF-1B239F1C4626}" type="datetimeFigureOut">
              <a:rPr lang="pl-PL"/>
              <a:pPr>
                <a:defRPr/>
              </a:pPr>
              <a:t>2010-02-17</a:t>
            </a:fld>
            <a:endParaRPr lang="pl-PL"/>
          </a:p>
        </p:txBody>
      </p:sp>
      <p:sp>
        <p:nvSpPr>
          <p:cNvPr id="8" name="Symbol zastępczy stopki 7"/>
          <p:cNvSpPr>
            <a:spLocks noGrp="1"/>
          </p:cNvSpPr>
          <p:nvPr>
            <p:ph type="ftr" sz="quarter" idx="11"/>
          </p:nvPr>
        </p:nvSpPr>
        <p:spPr/>
        <p:txBody>
          <a:bodyPr/>
          <a:lstStyle>
            <a:lvl1pPr>
              <a:defRPr/>
            </a:lvl1pPr>
          </a:lstStyle>
          <a:p>
            <a:pPr>
              <a:defRPr/>
            </a:pPr>
            <a:endParaRPr lang="pl-PL"/>
          </a:p>
        </p:txBody>
      </p:sp>
      <p:sp>
        <p:nvSpPr>
          <p:cNvPr id="9" name="Symbol zastępczy numeru slajdu 8"/>
          <p:cNvSpPr>
            <a:spLocks noGrp="1"/>
          </p:cNvSpPr>
          <p:nvPr>
            <p:ph type="sldNum" sz="quarter" idx="12"/>
          </p:nvPr>
        </p:nvSpPr>
        <p:spPr/>
        <p:txBody>
          <a:bodyPr/>
          <a:lstStyle>
            <a:lvl1pPr>
              <a:defRPr/>
            </a:lvl1pPr>
          </a:lstStyle>
          <a:p>
            <a:pPr>
              <a:defRPr/>
            </a:pPr>
            <a:fld id="{5FE98ED7-0A6F-4CEE-AB29-A9540D920C1B}" type="slidenum">
              <a:rPr lang="pl-PL"/>
              <a:pPr>
                <a:defRPr/>
              </a:pPr>
              <a:t>‹#›</a:t>
            </a:fld>
            <a:endParaRPr lang="pl-PL"/>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320"/>
            <a:ext cx="7470648" cy="1143000"/>
          </a:xfrm>
        </p:spPr>
        <p:txBody>
          <a:bodyPr/>
          <a:lstStyle>
            <a:lvl1pPr algn="l">
              <a:defRPr sz="4600"/>
            </a:lvl1pPr>
          </a:lstStyle>
          <a:p>
            <a:r>
              <a:rPr lang="pl-PL" smtClean="0"/>
              <a:t>Kliknij, aby edytować styl</a:t>
            </a:r>
            <a:endParaRPr lang="en-US"/>
          </a:p>
        </p:txBody>
      </p:sp>
      <p:sp>
        <p:nvSpPr>
          <p:cNvPr id="3" name="Symbol zastępczy daty 9"/>
          <p:cNvSpPr>
            <a:spLocks noGrp="1"/>
          </p:cNvSpPr>
          <p:nvPr>
            <p:ph type="dt" sz="half" idx="10"/>
          </p:nvPr>
        </p:nvSpPr>
        <p:spPr/>
        <p:txBody>
          <a:bodyPr/>
          <a:lstStyle>
            <a:lvl1pPr>
              <a:defRPr/>
            </a:lvl1pPr>
          </a:lstStyle>
          <a:p>
            <a:pPr>
              <a:defRPr/>
            </a:pPr>
            <a:fld id="{D7D69BFC-1298-4430-9C91-14A90762BF9F}" type="datetimeFigureOut">
              <a:rPr lang="pl-PL"/>
              <a:pPr>
                <a:defRPr/>
              </a:pPr>
              <a:t>2010-02-17</a:t>
            </a:fld>
            <a:endParaRPr lang="pl-PL"/>
          </a:p>
        </p:txBody>
      </p:sp>
      <p:sp>
        <p:nvSpPr>
          <p:cNvPr id="4" name="Symbol zastępczy stopki 21"/>
          <p:cNvSpPr>
            <a:spLocks noGrp="1"/>
          </p:cNvSpPr>
          <p:nvPr>
            <p:ph type="ftr" sz="quarter" idx="11"/>
          </p:nvPr>
        </p:nvSpPr>
        <p:spPr/>
        <p:txBody>
          <a:bodyPr/>
          <a:lstStyle>
            <a:lvl1pPr>
              <a:defRPr/>
            </a:lvl1pPr>
          </a:lstStyle>
          <a:p>
            <a:pPr>
              <a:defRPr/>
            </a:pPr>
            <a:endParaRPr lang="pl-PL"/>
          </a:p>
        </p:txBody>
      </p:sp>
      <p:sp>
        <p:nvSpPr>
          <p:cNvPr id="5" name="Symbol zastępczy numeru slajdu 17"/>
          <p:cNvSpPr>
            <a:spLocks noGrp="1"/>
          </p:cNvSpPr>
          <p:nvPr>
            <p:ph type="sldNum" sz="quarter" idx="12"/>
          </p:nvPr>
        </p:nvSpPr>
        <p:spPr/>
        <p:txBody>
          <a:bodyPr/>
          <a:lstStyle>
            <a:lvl1pPr>
              <a:defRPr/>
            </a:lvl1pPr>
          </a:lstStyle>
          <a:p>
            <a:pPr>
              <a:defRPr/>
            </a:pPr>
            <a:fld id="{E5B9A6C9-F270-4598-809D-5A4D6360B484}" type="slidenum">
              <a:rPr lang="pl-PL"/>
              <a:pPr>
                <a:defRPr/>
              </a:pPr>
              <a:t>‹#›</a:t>
            </a:fld>
            <a:endParaRPr lang="pl-PL"/>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9"/>
          <p:cNvSpPr>
            <a:spLocks noGrp="1"/>
          </p:cNvSpPr>
          <p:nvPr>
            <p:ph type="dt" sz="half" idx="10"/>
          </p:nvPr>
        </p:nvSpPr>
        <p:spPr/>
        <p:txBody>
          <a:bodyPr/>
          <a:lstStyle>
            <a:lvl1pPr>
              <a:defRPr/>
            </a:lvl1pPr>
          </a:lstStyle>
          <a:p>
            <a:pPr>
              <a:defRPr/>
            </a:pPr>
            <a:fld id="{3B03F91C-3A45-4792-955F-969773F4D82D}" type="datetimeFigureOut">
              <a:rPr lang="pl-PL"/>
              <a:pPr>
                <a:defRPr/>
              </a:pPr>
              <a:t>2010-02-17</a:t>
            </a:fld>
            <a:endParaRPr lang="pl-PL"/>
          </a:p>
        </p:txBody>
      </p:sp>
      <p:sp>
        <p:nvSpPr>
          <p:cNvPr id="3" name="Symbol zastępczy stopki 21"/>
          <p:cNvSpPr>
            <a:spLocks noGrp="1"/>
          </p:cNvSpPr>
          <p:nvPr>
            <p:ph type="ftr" sz="quarter" idx="11"/>
          </p:nvPr>
        </p:nvSpPr>
        <p:spPr/>
        <p:txBody>
          <a:bodyPr/>
          <a:lstStyle>
            <a:lvl1pPr>
              <a:defRPr/>
            </a:lvl1pPr>
          </a:lstStyle>
          <a:p>
            <a:pPr>
              <a:defRPr/>
            </a:pPr>
            <a:endParaRPr lang="pl-PL"/>
          </a:p>
        </p:txBody>
      </p:sp>
      <p:sp>
        <p:nvSpPr>
          <p:cNvPr id="4" name="Symbol zastępczy numeru slajdu 17"/>
          <p:cNvSpPr>
            <a:spLocks noGrp="1"/>
          </p:cNvSpPr>
          <p:nvPr>
            <p:ph type="sldNum" sz="quarter" idx="12"/>
          </p:nvPr>
        </p:nvSpPr>
        <p:spPr/>
        <p:txBody>
          <a:bodyPr/>
          <a:lstStyle>
            <a:lvl1pPr>
              <a:defRPr/>
            </a:lvl1pPr>
          </a:lstStyle>
          <a:p>
            <a:pPr>
              <a:defRPr/>
            </a:pPr>
            <a:fld id="{D81BB4C7-1360-4820-953D-512BB8F13066}" type="slidenum">
              <a:rPr lang="pl-PL"/>
              <a:pPr>
                <a:defRPr/>
              </a:pPr>
              <a:t>‹#›</a:t>
            </a:fld>
            <a:endParaRPr lang="pl-PL"/>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pl-PL" smtClean="0"/>
              <a:t>Kliknij, aby edytować styl</a:t>
            </a:r>
            <a:endParaRPr lang="en-US"/>
          </a:p>
        </p:txBody>
      </p:sp>
      <p:sp>
        <p:nvSpPr>
          <p:cNvPr id="3" name="Symbol zastępczy tekst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pl-PL" smtClean="0"/>
              <a:t>Kliknij, aby edytować style wzorca tekstu</a:t>
            </a:r>
          </a:p>
        </p:txBody>
      </p:sp>
      <p:sp>
        <p:nvSpPr>
          <p:cNvPr id="4" name="Symbol zastępczy zawartości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lstStyle>
          <a:p>
            <a:pPr>
              <a:defRPr/>
            </a:pPr>
            <a:fld id="{2B1609AD-B9B6-45A5-BDD0-EDBF55E398E4}" type="datetimeFigureOut">
              <a:rPr lang="pl-PL"/>
              <a:pPr>
                <a:defRPr/>
              </a:pPr>
              <a:t>2010-02-17</a:t>
            </a:fld>
            <a:endParaRPr lang="pl-PL"/>
          </a:p>
        </p:txBody>
      </p:sp>
      <p:sp>
        <p:nvSpPr>
          <p:cNvPr id="6" name="Symbol zastępczy stopki 5"/>
          <p:cNvSpPr>
            <a:spLocks noGrp="1"/>
          </p:cNvSpPr>
          <p:nvPr>
            <p:ph type="ftr" sz="quarter" idx="11"/>
          </p:nvPr>
        </p:nvSpPr>
        <p:spPr/>
        <p:txBody>
          <a:bodyPr/>
          <a:lstStyle>
            <a:lvl1pPr>
              <a:defRPr/>
            </a:lvl1pPr>
          </a:lstStyle>
          <a:p>
            <a:pPr>
              <a:defRPr/>
            </a:pPr>
            <a:endParaRPr lang="pl-PL"/>
          </a:p>
        </p:txBody>
      </p:sp>
      <p:sp>
        <p:nvSpPr>
          <p:cNvPr id="7" name="Symbol zastępczy numeru slajdu 6"/>
          <p:cNvSpPr>
            <a:spLocks noGrp="1"/>
          </p:cNvSpPr>
          <p:nvPr>
            <p:ph type="sldNum" sz="quarter" idx="12"/>
          </p:nvPr>
        </p:nvSpPr>
        <p:spPr>
          <a:xfrm>
            <a:off x="8156575" y="6421438"/>
            <a:ext cx="762000" cy="365125"/>
          </a:xfrm>
        </p:spPr>
        <p:txBody>
          <a:bodyPr/>
          <a:lstStyle>
            <a:lvl1pPr>
              <a:defRPr/>
            </a:lvl1pPr>
          </a:lstStyle>
          <a:p>
            <a:pPr>
              <a:defRPr/>
            </a:pPr>
            <a:fld id="{67AEB05D-420C-402E-9932-E98312924A81}" type="slidenum">
              <a:rPr lang="pl-PL"/>
              <a:pPr>
                <a:defRPr/>
              </a:pPr>
              <a:t>‹#›</a:t>
            </a:fld>
            <a:endParaRPr lang="pl-PL"/>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pl-PL" smtClean="0"/>
              <a:t>Kliknij, aby edytować styl</a:t>
            </a:r>
            <a:endParaRPr lang="en-US"/>
          </a:p>
        </p:txBody>
      </p:sp>
      <p:sp>
        <p:nvSpPr>
          <p:cNvPr id="3" name="Symbol zastępczy obraz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pPr>
              <a:defRPr/>
            </a:pPr>
            <a:fld id="{A511CB69-1B43-46A1-A188-8377C2AA4E14}" type="datetimeFigureOut">
              <a:rPr lang="pl-PL"/>
              <a:pPr>
                <a:defRPr/>
              </a:pPr>
              <a:t>2010-02-17</a:t>
            </a:fld>
            <a:endParaRPr lang="pl-PL"/>
          </a:p>
        </p:txBody>
      </p:sp>
      <p:sp>
        <p:nvSpPr>
          <p:cNvPr id="6" name="Symbol zastępczy stopki 5"/>
          <p:cNvSpPr>
            <a:spLocks noGrp="1"/>
          </p:cNvSpPr>
          <p:nvPr>
            <p:ph type="ftr" sz="quarter" idx="11"/>
          </p:nvPr>
        </p:nvSpPr>
        <p:spPr/>
        <p:txBody>
          <a:bodyPr/>
          <a:lstStyle>
            <a:lvl1pPr>
              <a:defRPr/>
            </a:lvl1pPr>
          </a:lstStyle>
          <a:p>
            <a:pPr>
              <a:defRPr/>
            </a:pPr>
            <a:endParaRPr lang="pl-PL"/>
          </a:p>
        </p:txBody>
      </p:sp>
      <p:sp>
        <p:nvSpPr>
          <p:cNvPr id="7" name="Symbol zastępczy numeru slajdu 6"/>
          <p:cNvSpPr>
            <a:spLocks noGrp="1"/>
          </p:cNvSpPr>
          <p:nvPr>
            <p:ph type="sldNum" sz="quarter" idx="12"/>
          </p:nvPr>
        </p:nvSpPr>
        <p:spPr/>
        <p:txBody>
          <a:bodyPr/>
          <a:lstStyle>
            <a:lvl1pPr>
              <a:defRPr/>
            </a:lvl1pPr>
          </a:lstStyle>
          <a:p>
            <a:pPr>
              <a:defRPr/>
            </a:pPr>
            <a:fld id="{29D2DC5E-1F71-4001-AA0C-9472184DBCB5}" type="slidenum">
              <a:rPr lang="pl-PL"/>
              <a:pPr>
                <a:defRPr/>
              </a:pPr>
              <a:t>‹#›</a:t>
            </a:fld>
            <a:endParaRPr lang="pl-PL"/>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Dowolny kształt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Dowolny kształt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Symbol zastępczy tytułu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pl-PL" smtClean="0"/>
              <a:t>Kliknij, aby edytować styl</a:t>
            </a:r>
            <a:endParaRPr lang="en-US" smtClean="0"/>
          </a:p>
        </p:txBody>
      </p:sp>
      <p:sp>
        <p:nvSpPr>
          <p:cNvPr id="1029" name="Symbol zastępczy tekstu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10" name="Symbol zastępczy daty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a:solidFill>
                  <a:schemeClr val="tx2">
                    <a:shade val="50000"/>
                  </a:schemeClr>
                </a:solidFill>
                <a:latin typeface="+mn-lt"/>
              </a:defRPr>
            </a:lvl1pPr>
          </a:lstStyle>
          <a:p>
            <a:pPr>
              <a:defRPr/>
            </a:pPr>
            <a:fld id="{1D70EBEC-35BD-4A2F-8391-12A5B063B50F}" type="datetimeFigureOut">
              <a:rPr lang="pl-PL"/>
              <a:pPr>
                <a:defRPr/>
              </a:pPr>
              <a:t>2010-02-17</a:t>
            </a:fld>
            <a:endParaRPr lang="pl-PL"/>
          </a:p>
        </p:txBody>
      </p:sp>
      <p:sp>
        <p:nvSpPr>
          <p:cNvPr id="22" name="Symbol zastępczy stopki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pl-PL"/>
          </a:p>
        </p:txBody>
      </p:sp>
      <p:sp>
        <p:nvSpPr>
          <p:cNvPr id="18" name="Symbol zastępczy numeru slajdu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a:solidFill>
                  <a:schemeClr val="tx2">
                    <a:shade val="50000"/>
                  </a:schemeClr>
                </a:solidFill>
                <a:latin typeface="+mn-lt"/>
              </a:defRPr>
            </a:lvl1pPr>
          </a:lstStyle>
          <a:p>
            <a:pPr>
              <a:defRPr/>
            </a:pPr>
            <a:fld id="{F6D8CD6E-C9A5-4A30-A489-5067F335C840}" type="slidenum">
              <a:rPr lang="pl-PL"/>
              <a:pPr>
                <a:defRPr/>
              </a:pPr>
              <a:t>‹#›</a:t>
            </a:fld>
            <a:endParaRPr lang="pl-PL"/>
          </a:p>
        </p:txBody>
      </p:sp>
    </p:spTree>
  </p:cSld>
  <p:clrMap bg1="dk1" tx1="lt1" bg2="dk2" tx2="lt2" accent1="accent1" accent2="accent2" accent3="accent3" accent4="accent4" accent5="accent5" accent6="accent6" hlink="hlink" folHlink="folHlink"/>
  <p:sldLayoutIdLst>
    <p:sldLayoutId id="2147484015" r:id="rId1"/>
    <p:sldLayoutId id="2147484009" r:id="rId2"/>
    <p:sldLayoutId id="2147484016" r:id="rId3"/>
    <p:sldLayoutId id="2147484010" r:id="rId4"/>
    <p:sldLayoutId id="2147484017" r:id="rId5"/>
    <p:sldLayoutId id="2147484011" r:id="rId6"/>
    <p:sldLayoutId id="2147484012" r:id="rId7"/>
    <p:sldLayoutId id="2147484018" r:id="rId8"/>
    <p:sldLayoutId id="2147484019" r:id="rId9"/>
    <p:sldLayoutId id="2147484013" r:id="rId10"/>
    <p:sldLayoutId id="2147484014" r:id="rId11"/>
  </p:sldLayoutIdLst>
  <p:transition>
    <p:fade/>
  </p:transition>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defRPr>
      </a:lvl2pPr>
      <a:lvl3pPr algn="l" rtl="0" eaLnBrk="0" fontAlgn="base" hangingPunct="0">
        <a:spcBef>
          <a:spcPct val="0"/>
        </a:spcBef>
        <a:spcAft>
          <a:spcPct val="0"/>
        </a:spcAft>
        <a:defRPr sz="4600">
          <a:solidFill>
            <a:schemeClr val="tx1"/>
          </a:solidFill>
          <a:latin typeface="Franklin Gothic Book" pitchFamily="34" charset="0"/>
        </a:defRPr>
      </a:lvl3pPr>
      <a:lvl4pPr algn="l" rtl="0" eaLnBrk="0" fontAlgn="base" hangingPunct="0">
        <a:spcBef>
          <a:spcPct val="0"/>
        </a:spcBef>
        <a:spcAft>
          <a:spcPct val="0"/>
        </a:spcAft>
        <a:defRPr sz="4600">
          <a:solidFill>
            <a:schemeClr val="tx1"/>
          </a:solidFill>
          <a:latin typeface="Franklin Gothic Book" pitchFamily="34" charset="0"/>
        </a:defRPr>
      </a:lvl4pPr>
      <a:lvl5pPr algn="l" rtl="0" eaLnBrk="0" fontAlgn="base" hangingPunct="0">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19100" y="285728"/>
            <a:ext cx="8305800" cy="1714512"/>
          </a:xfrm>
        </p:spPr>
        <p:txBody>
          <a:bodyPr>
            <a:noAutofit/>
          </a:bodyPr>
          <a:lstStyle/>
          <a:p>
            <a:pPr algn="ctr" eaLnBrk="1" fontAlgn="auto" hangingPunct="1">
              <a:spcAft>
                <a:spcPts val="0"/>
              </a:spcAft>
              <a:defRPr/>
            </a:pPr>
            <a:r>
              <a:rPr lang="pl-PL" sz="5400" spc="300" smtClean="0">
                <a:effectLst>
                  <a:outerShdw blurRad="38100" dist="38100" dir="2700000" algn="tl">
                    <a:srgbClr val="000000">
                      <a:alpha val="43137"/>
                    </a:srgbClr>
                  </a:outerShdw>
                </a:effectLst>
              </a:rPr>
              <a:t>TELEKOMUNIKACJA </a:t>
            </a:r>
            <a:br>
              <a:rPr lang="pl-PL" sz="5400" spc="300" smtClean="0">
                <a:effectLst>
                  <a:outerShdw blurRad="38100" dist="38100" dir="2700000" algn="tl">
                    <a:srgbClr val="000000">
                      <a:alpha val="43137"/>
                    </a:srgbClr>
                  </a:outerShdw>
                </a:effectLst>
              </a:rPr>
            </a:br>
            <a:r>
              <a:rPr lang="pl-PL" sz="5400" spc="300" smtClean="0">
                <a:effectLst>
                  <a:outerShdw blurRad="38100" dist="38100" dir="2700000" algn="tl">
                    <a:srgbClr val="000000">
                      <a:alpha val="43137"/>
                    </a:srgbClr>
                  </a:outerShdw>
                </a:effectLst>
              </a:rPr>
              <a:t>POROZUMIEWAWCZA</a:t>
            </a:r>
            <a:endParaRPr lang="pl-PL" sz="5400" spc="300">
              <a:effectLst>
                <a:outerShdw blurRad="38100" dist="38100" dir="2700000" algn="tl">
                  <a:srgbClr val="000000">
                    <a:alpha val="43137"/>
                  </a:srgbClr>
                </a:outerShdw>
              </a:effectLst>
            </a:endParaRPr>
          </a:p>
        </p:txBody>
      </p:sp>
      <p:sp>
        <p:nvSpPr>
          <p:cNvPr id="7171" name="pole tekstowe 3"/>
          <p:cNvSpPr txBox="1">
            <a:spLocks noChangeArrowheads="1"/>
          </p:cNvSpPr>
          <p:nvPr/>
        </p:nvSpPr>
        <p:spPr bwMode="auto">
          <a:xfrm>
            <a:off x="534988" y="2214563"/>
            <a:ext cx="5037137" cy="3786187"/>
          </a:xfrm>
          <a:prstGeom prst="rect">
            <a:avLst/>
          </a:prstGeom>
          <a:noFill/>
          <a:ln w="9525">
            <a:noFill/>
            <a:miter lim="800000"/>
            <a:headEnd/>
            <a:tailEnd/>
          </a:ln>
        </p:spPr>
        <p:txBody>
          <a:bodyPr>
            <a:spAutoFit/>
          </a:bodyPr>
          <a:lstStyle/>
          <a:p>
            <a:r>
              <a:rPr lang="pl-PL" sz="2400"/>
              <a:t>Zajmuje się łącznością między dwoma lub wieloma punktami w sieci. Połączenie między dowolnymi punktami może być utrzymywane stale (tzw. sieć połączeniowa) albo tworzone tylko na czas wymiany informacji (</a:t>
            </a:r>
            <a:r>
              <a:rPr lang="pl-PL" sz="2400" i="1"/>
              <a:t>sieć komutowana</a:t>
            </a:r>
            <a:r>
              <a:rPr lang="pl-PL" sz="2400"/>
              <a:t>, czyli przełączana). "Najbliższą" siecią komutowaną jest publiczna sieć telefoniczna. </a:t>
            </a:r>
          </a:p>
        </p:txBody>
      </p:sp>
      <p:sp>
        <p:nvSpPr>
          <p:cNvPr id="7172" name="pole tekstowe 4"/>
          <p:cNvSpPr txBox="1">
            <a:spLocks noChangeArrowheads="1"/>
          </p:cNvSpPr>
          <p:nvPr/>
        </p:nvSpPr>
        <p:spPr bwMode="auto">
          <a:xfrm>
            <a:off x="1214438" y="5286375"/>
            <a:ext cx="6215062" cy="369888"/>
          </a:xfrm>
          <a:prstGeom prst="rect">
            <a:avLst/>
          </a:prstGeom>
          <a:noFill/>
          <a:ln w="9525">
            <a:noFill/>
            <a:miter lim="800000"/>
            <a:headEnd/>
            <a:tailEnd/>
          </a:ln>
        </p:spPr>
        <p:txBody>
          <a:bodyPr>
            <a:spAutoFit/>
          </a:bodyPr>
          <a:lstStyle/>
          <a:p>
            <a:endParaRPr lang="pl-PL"/>
          </a:p>
        </p:txBody>
      </p:sp>
      <p:pic>
        <p:nvPicPr>
          <p:cNvPr id="7173" name="Obraz 6" descr="j.jpg"/>
          <p:cNvPicPr>
            <a:picLocks noChangeAspect="1"/>
          </p:cNvPicPr>
          <p:nvPr/>
        </p:nvPicPr>
        <p:blipFill>
          <a:blip r:embed="rId2" cstate="print"/>
          <a:srcRect/>
          <a:stretch>
            <a:fillRect/>
          </a:stretch>
        </p:blipFill>
        <p:spPr bwMode="auto">
          <a:xfrm>
            <a:off x="5643563" y="2357438"/>
            <a:ext cx="2895600" cy="1847850"/>
          </a:xfrm>
          <a:prstGeom prst="rect">
            <a:avLst/>
          </a:prstGeom>
          <a:noFill/>
          <a:ln w="9525">
            <a:noFill/>
            <a:miter lim="800000"/>
            <a:headEnd/>
            <a:tailEnd/>
          </a:ln>
        </p:spPr>
      </p:pic>
      <p:pic>
        <p:nvPicPr>
          <p:cNvPr id="7174" name="Obraz 7" descr="w.jpg"/>
          <p:cNvPicPr>
            <a:picLocks noChangeAspect="1"/>
          </p:cNvPicPr>
          <p:nvPr/>
        </p:nvPicPr>
        <p:blipFill>
          <a:blip r:embed="rId3" cstate="print"/>
          <a:srcRect/>
          <a:stretch>
            <a:fillRect/>
          </a:stretch>
        </p:blipFill>
        <p:spPr bwMode="auto">
          <a:xfrm>
            <a:off x="5643563" y="4572000"/>
            <a:ext cx="2914650" cy="18478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a:xfrm>
            <a:off x="838200" y="274638"/>
            <a:ext cx="7467600" cy="1143000"/>
          </a:xfrm>
        </p:spPr>
        <p:txBody>
          <a:bodyPr/>
          <a:lstStyle/>
          <a:p>
            <a:pPr algn="ctr" eaLnBrk="1" hangingPunct="1"/>
            <a:r>
              <a:rPr lang="pl-PL" b="1" smtClean="0"/>
              <a:t>SZYBKOŚĆ TRANSMISJI TG</a:t>
            </a:r>
          </a:p>
        </p:txBody>
      </p:sp>
      <p:sp>
        <p:nvSpPr>
          <p:cNvPr id="16387" name="pole tekstowe 4"/>
          <p:cNvSpPr txBox="1">
            <a:spLocks noChangeArrowheads="1"/>
          </p:cNvSpPr>
          <p:nvPr/>
        </p:nvSpPr>
        <p:spPr bwMode="auto">
          <a:xfrm>
            <a:off x="642938" y="1571625"/>
            <a:ext cx="7715250" cy="646113"/>
          </a:xfrm>
          <a:prstGeom prst="rect">
            <a:avLst/>
          </a:prstGeom>
          <a:noFill/>
          <a:ln w="9525">
            <a:noFill/>
            <a:miter lim="800000"/>
            <a:headEnd/>
            <a:tailEnd/>
          </a:ln>
        </p:spPr>
        <p:txBody>
          <a:bodyPr>
            <a:spAutoFit/>
          </a:bodyPr>
          <a:lstStyle/>
          <a:p>
            <a:r>
              <a:rPr lang="pl-PL"/>
              <a:t>Minimalny czas bitu „STOP” Sp = 30 ms</a:t>
            </a:r>
          </a:p>
          <a:p>
            <a:r>
              <a:rPr lang="pl-PL"/>
              <a:t>Minimalny czas pomiędzy momentami znamiennymi: e = 20 ms</a:t>
            </a:r>
          </a:p>
        </p:txBody>
      </p:sp>
      <p:pic>
        <p:nvPicPr>
          <p:cNvPr id="16388" name="Picture 3"/>
          <p:cNvPicPr>
            <a:picLocks noChangeAspect="1" noChangeArrowheads="1"/>
          </p:cNvPicPr>
          <p:nvPr/>
        </p:nvPicPr>
        <p:blipFill>
          <a:blip r:embed="rId2" cstate="print"/>
          <a:srcRect/>
          <a:stretch>
            <a:fillRect/>
          </a:stretch>
        </p:blipFill>
        <p:spPr bwMode="auto">
          <a:xfrm>
            <a:off x="142875" y="2428875"/>
            <a:ext cx="8801100" cy="3267075"/>
          </a:xfrm>
          <a:prstGeom prst="rect">
            <a:avLst/>
          </a:prstGeom>
          <a:noFill/>
          <a:ln w="9525">
            <a:noFill/>
            <a:miter lim="800000"/>
            <a:headEnd/>
            <a:tailEnd/>
          </a:ln>
        </p:spPr>
      </p:pic>
      <p:sp>
        <p:nvSpPr>
          <p:cNvPr id="16389" name="pole tekstowe 7"/>
          <p:cNvSpPr txBox="1">
            <a:spLocks noChangeArrowheads="1"/>
          </p:cNvSpPr>
          <p:nvPr/>
        </p:nvSpPr>
        <p:spPr bwMode="auto">
          <a:xfrm>
            <a:off x="214313" y="5929313"/>
            <a:ext cx="8786812" cy="646112"/>
          </a:xfrm>
          <a:prstGeom prst="rect">
            <a:avLst/>
          </a:prstGeom>
          <a:noFill/>
          <a:ln w="9525">
            <a:noFill/>
            <a:miter lim="800000"/>
            <a:headEnd/>
            <a:tailEnd/>
          </a:ln>
        </p:spPr>
        <p:txBody>
          <a:bodyPr>
            <a:spAutoFit/>
          </a:bodyPr>
          <a:lstStyle/>
          <a:p>
            <a:r>
              <a:rPr lang="pl-PL"/>
              <a:t>Szybkość transmisji to odwrotność minimalnego czasu pomiędzy momentami znamiennymi.</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a:xfrm>
            <a:off x="457200" y="274638"/>
            <a:ext cx="8258175" cy="1143000"/>
          </a:xfrm>
        </p:spPr>
        <p:txBody>
          <a:bodyPr/>
          <a:lstStyle/>
          <a:p>
            <a:pPr algn="ctr" eaLnBrk="1" hangingPunct="1"/>
            <a:r>
              <a:rPr lang="pl-PL" b="1" smtClean="0"/>
              <a:t>SZYBKOŚĆ TRANSMISJI TG - c.d.</a:t>
            </a:r>
          </a:p>
        </p:txBody>
      </p:sp>
      <p:sp>
        <p:nvSpPr>
          <p:cNvPr id="17411" name="pole tekstowe 3"/>
          <p:cNvSpPr txBox="1">
            <a:spLocks noChangeArrowheads="1"/>
          </p:cNvSpPr>
          <p:nvPr/>
        </p:nvSpPr>
        <p:spPr bwMode="auto">
          <a:xfrm>
            <a:off x="142875" y="1285875"/>
            <a:ext cx="9001125" cy="923925"/>
          </a:xfrm>
          <a:prstGeom prst="rect">
            <a:avLst/>
          </a:prstGeom>
          <a:noFill/>
          <a:ln w="9525">
            <a:noFill/>
            <a:miter lim="800000"/>
            <a:headEnd/>
            <a:tailEnd/>
          </a:ln>
        </p:spPr>
        <p:txBody>
          <a:bodyPr>
            <a:spAutoFit/>
          </a:bodyPr>
          <a:lstStyle/>
          <a:p>
            <a:r>
              <a:rPr lang="pl-PL"/>
              <a:t>Charakter sygnału telegraficznego jest arytmiczny (występują miedzy momentami</a:t>
            </a:r>
          </a:p>
          <a:p>
            <a:r>
              <a:rPr lang="pl-PL"/>
              <a:t>znamiennymi odległości czasowe większe od 20 ms - np. STOP - tmin. 30 ms). Szybkość transmisji w bodach (50 bodów).</a:t>
            </a:r>
          </a:p>
        </p:txBody>
      </p:sp>
      <p:pic>
        <p:nvPicPr>
          <p:cNvPr id="17412" name="Picture 2"/>
          <p:cNvPicPr>
            <a:picLocks noChangeAspect="1" noChangeArrowheads="1"/>
          </p:cNvPicPr>
          <p:nvPr/>
        </p:nvPicPr>
        <p:blipFill>
          <a:blip r:embed="rId2" cstate="print"/>
          <a:srcRect/>
          <a:stretch>
            <a:fillRect/>
          </a:stretch>
        </p:blipFill>
        <p:spPr bwMode="auto">
          <a:xfrm>
            <a:off x="285750" y="2428875"/>
            <a:ext cx="8572500" cy="1343025"/>
          </a:xfrm>
          <a:prstGeom prst="rect">
            <a:avLst/>
          </a:prstGeom>
          <a:noFill/>
          <a:ln w="9525">
            <a:noFill/>
            <a:miter lim="800000"/>
            <a:headEnd/>
            <a:tailEnd/>
          </a:ln>
        </p:spPr>
      </p:pic>
      <p:sp>
        <p:nvSpPr>
          <p:cNvPr id="17413" name="pole tekstowe 5"/>
          <p:cNvSpPr txBox="1">
            <a:spLocks noChangeArrowheads="1"/>
          </p:cNvSpPr>
          <p:nvPr/>
        </p:nvSpPr>
        <p:spPr bwMode="auto">
          <a:xfrm>
            <a:off x="142875" y="4071938"/>
            <a:ext cx="9001125" cy="923925"/>
          </a:xfrm>
          <a:prstGeom prst="rect">
            <a:avLst/>
          </a:prstGeom>
          <a:noFill/>
          <a:ln w="9525">
            <a:noFill/>
            <a:miter lim="800000"/>
            <a:headEnd/>
            <a:tailEnd/>
          </a:ln>
        </p:spPr>
        <p:txBody>
          <a:bodyPr>
            <a:spAutoFit/>
          </a:bodyPr>
          <a:lstStyle/>
          <a:p>
            <a:r>
              <a:rPr lang="pl-PL"/>
              <a:t>Sygnał izochroniczny to sygnał o określonej stałej (ze zdefiniowaną dokładnością) minimalnej odległości czasowej pomiędzy momentami znamiennymi. </a:t>
            </a:r>
          </a:p>
          <a:p>
            <a:r>
              <a:rPr lang="pl-PL"/>
              <a:t>Szybkość transmisji wyrażana w bit/s.</a:t>
            </a:r>
          </a:p>
        </p:txBody>
      </p:sp>
      <p:pic>
        <p:nvPicPr>
          <p:cNvPr id="17414" name="Picture 3"/>
          <p:cNvPicPr>
            <a:picLocks noChangeAspect="1" noChangeArrowheads="1"/>
          </p:cNvPicPr>
          <p:nvPr/>
        </p:nvPicPr>
        <p:blipFill>
          <a:blip r:embed="rId3" cstate="print"/>
          <a:srcRect/>
          <a:stretch>
            <a:fillRect/>
          </a:stretch>
        </p:blipFill>
        <p:spPr bwMode="auto">
          <a:xfrm>
            <a:off x="214313" y="5214938"/>
            <a:ext cx="8772525" cy="13144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p:txBody>
          <a:bodyPr/>
          <a:lstStyle/>
          <a:p>
            <a:pPr algn="ctr" eaLnBrk="1" hangingPunct="1"/>
            <a:r>
              <a:rPr lang="pl-PL" b="1" smtClean="0"/>
              <a:t>TELEGRAFIA c.d.</a:t>
            </a:r>
            <a:endParaRPr lang="pl-PL" smtClean="0"/>
          </a:p>
        </p:txBody>
      </p:sp>
      <p:sp>
        <p:nvSpPr>
          <p:cNvPr id="18435" name="pole tekstowe 3"/>
          <p:cNvSpPr txBox="1">
            <a:spLocks noChangeArrowheads="1"/>
          </p:cNvSpPr>
          <p:nvPr/>
        </p:nvSpPr>
        <p:spPr bwMode="auto">
          <a:xfrm>
            <a:off x="357188" y="1357313"/>
            <a:ext cx="8572500" cy="738187"/>
          </a:xfrm>
          <a:prstGeom prst="rect">
            <a:avLst/>
          </a:prstGeom>
          <a:noFill/>
          <a:ln w="9525">
            <a:noFill/>
            <a:miter lim="800000"/>
            <a:headEnd/>
            <a:tailEnd/>
          </a:ln>
        </p:spPr>
        <p:txBody>
          <a:bodyPr>
            <a:spAutoFit/>
          </a:bodyPr>
          <a:lstStyle/>
          <a:p>
            <a:r>
              <a:rPr lang="pl-PL" sz="2400"/>
              <a:t>Jakość przekazu w telegrafii:</a:t>
            </a:r>
          </a:p>
          <a:p>
            <a:endParaRPr lang="pl-PL"/>
          </a:p>
        </p:txBody>
      </p:sp>
      <p:pic>
        <p:nvPicPr>
          <p:cNvPr id="18436" name="Picture 3"/>
          <p:cNvPicPr>
            <a:picLocks noChangeAspect="1" noChangeArrowheads="1"/>
          </p:cNvPicPr>
          <p:nvPr/>
        </p:nvPicPr>
        <p:blipFill>
          <a:blip r:embed="rId2" cstate="print"/>
          <a:srcRect/>
          <a:stretch>
            <a:fillRect/>
          </a:stretch>
        </p:blipFill>
        <p:spPr bwMode="auto">
          <a:xfrm>
            <a:off x="952500" y="2071688"/>
            <a:ext cx="7239000" cy="914400"/>
          </a:xfrm>
          <a:prstGeom prst="rect">
            <a:avLst/>
          </a:prstGeom>
          <a:noFill/>
          <a:ln w="9525">
            <a:noFill/>
            <a:miter lim="800000"/>
            <a:headEnd/>
            <a:tailEnd/>
          </a:ln>
        </p:spPr>
      </p:pic>
      <p:sp>
        <p:nvSpPr>
          <p:cNvPr id="18437" name="pole tekstowe 6"/>
          <p:cNvSpPr txBox="1">
            <a:spLocks noChangeArrowheads="1"/>
          </p:cNvSpPr>
          <p:nvPr/>
        </p:nvSpPr>
        <p:spPr bwMode="auto">
          <a:xfrm>
            <a:off x="428625" y="3214688"/>
            <a:ext cx="4714875" cy="369887"/>
          </a:xfrm>
          <a:prstGeom prst="rect">
            <a:avLst/>
          </a:prstGeom>
          <a:noFill/>
          <a:ln w="9525">
            <a:noFill/>
            <a:miter lim="800000"/>
            <a:headEnd/>
            <a:tailEnd/>
          </a:ln>
        </p:spPr>
        <p:txBody>
          <a:bodyPr>
            <a:spAutoFit/>
          </a:bodyPr>
          <a:lstStyle/>
          <a:p>
            <a:r>
              <a:rPr lang="pl-PL"/>
              <a:t>zalecana wartość: 0,99997</a:t>
            </a:r>
          </a:p>
        </p:txBody>
      </p:sp>
      <p:pic>
        <p:nvPicPr>
          <p:cNvPr id="18438" name="Picture 4"/>
          <p:cNvPicPr>
            <a:picLocks noChangeAspect="1" noChangeArrowheads="1"/>
          </p:cNvPicPr>
          <p:nvPr/>
        </p:nvPicPr>
        <p:blipFill>
          <a:blip r:embed="rId3" cstate="print"/>
          <a:srcRect/>
          <a:stretch>
            <a:fillRect/>
          </a:stretch>
        </p:blipFill>
        <p:spPr bwMode="auto">
          <a:xfrm>
            <a:off x="1138238" y="4143375"/>
            <a:ext cx="6867525" cy="800100"/>
          </a:xfrm>
          <a:prstGeom prst="rect">
            <a:avLst/>
          </a:prstGeom>
          <a:noFill/>
          <a:ln w="9525">
            <a:noFill/>
            <a:miter lim="800000"/>
            <a:headEnd/>
            <a:tailEnd/>
          </a:ln>
        </p:spPr>
      </p:pic>
      <p:sp>
        <p:nvSpPr>
          <p:cNvPr id="18439" name="pole tekstowe 8"/>
          <p:cNvSpPr txBox="1">
            <a:spLocks noChangeArrowheads="1"/>
          </p:cNvSpPr>
          <p:nvPr/>
        </p:nvSpPr>
        <p:spPr bwMode="auto">
          <a:xfrm>
            <a:off x="500063" y="5143500"/>
            <a:ext cx="4357687" cy="830263"/>
          </a:xfrm>
          <a:prstGeom prst="rect">
            <a:avLst/>
          </a:prstGeom>
          <a:noFill/>
          <a:ln w="9525">
            <a:noFill/>
            <a:miter lim="800000"/>
            <a:headEnd/>
            <a:tailEnd/>
          </a:ln>
        </p:spPr>
        <p:txBody>
          <a:bodyPr>
            <a:spAutoFit/>
          </a:bodyPr>
          <a:lstStyle/>
          <a:p>
            <a:r>
              <a:rPr lang="pl-PL"/>
              <a:t>zalecana wartość: 3•10</a:t>
            </a:r>
            <a:r>
              <a:rPr lang="pl-PL" baseline="30000"/>
              <a:t>-3</a:t>
            </a:r>
          </a:p>
          <a:p>
            <a:endParaRPr lang="pl-PL" baseline="30000"/>
          </a:p>
          <a:p>
            <a:r>
              <a:rPr lang="pl-PL"/>
              <a:t>Wymagane pasmo do 0,8 Vm (40 Hz)</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p:txBody>
          <a:bodyPr/>
          <a:lstStyle/>
          <a:p>
            <a:pPr algn="ctr"/>
            <a:r>
              <a:rPr lang="pl-PL" b="1" smtClean="0"/>
              <a:t>Symilografia - fax</a:t>
            </a:r>
          </a:p>
        </p:txBody>
      </p:sp>
      <p:sp>
        <p:nvSpPr>
          <p:cNvPr id="19459" name="pole tekstowe 3"/>
          <p:cNvSpPr txBox="1">
            <a:spLocks noChangeArrowheads="1"/>
          </p:cNvSpPr>
          <p:nvPr/>
        </p:nvSpPr>
        <p:spPr bwMode="auto">
          <a:xfrm>
            <a:off x="177800" y="1571625"/>
            <a:ext cx="8788400" cy="5294313"/>
          </a:xfrm>
          <a:prstGeom prst="rect">
            <a:avLst/>
          </a:prstGeom>
          <a:noFill/>
          <a:ln w="9525">
            <a:noFill/>
            <a:miter lim="800000"/>
            <a:headEnd/>
            <a:tailEnd/>
          </a:ln>
        </p:spPr>
        <p:txBody>
          <a:bodyPr>
            <a:spAutoFit/>
          </a:bodyPr>
          <a:lstStyle/>
          <a:p>
            <a:r>
              <a:rPr lang="pl-PL" sz="2000"/>
              <a:t>Dział telekomunikacji obejmujący przekazywanie wiadomości (telefaks) w postaci obrazów nieruchomych (np. rysunków, nut, pisma, fotogramów).</a:t>
            </a:r>
          </a:p>
          <a:p>
            <a:r>
              <a:rPr lang="pl-PL" sz="2000"/>
              <a:t>Do nadawania i odbioru obrazów służą aparaty symilograficzne, innymi słowy symilografy (zwane potocznie faksami). W nadajniku symilografu powierzchnia obrazu jest analizowana kolejno punkt po punkcie, np. za pomocą skupionej wiązki światła padającego na obraz. Światło odbite ma natężenie zmodulowane luminancją poszczególnych punktów obrazu, co jest przetwarzane na odpowiedni sygnał elektroniczny przesyłany torem telekomunikacyjnym do odbiornika, gdzie zachodzi proces odwrotny (tzw. synteza obrazu), w wyniku którego jest realizowany zapis i powstaje kopia obrazu nadanego. Obecnie najczęściej są używane symilografy, które realizują transmisję dokumentów formatu A4 w czasie ok. 1 minuty, są już także stosowane symilografy o cyfrowej technice transmisji, niektóre nowoczesne symilografy posiadają wydzielone, duże obszary pamięci do przechowywania archiwalnych dokumentów, odebranych, a nie wydrukowanych (np. ze względu na brak papieru, danych).</a:t>
            </a:r>
          </a:p>
          <a:p>
            <a:endParaRPr lang="pl-PL"/>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ytuł 1"/>
          <p:cNvSpPr>
            <a:spLocks noGrp="1"/>
          </p:cNvSpPr>
          <p:nvPr>
            <p:ph type="title"/>
          </p:nvPr>
        </p:nvSpPr>
        <p:spPr>
          <a:xfrm>
            <a:off x="500063" y="214313"/>
            <a:ext cx="7467600" cy="868362"/>
          </a:xfrm>
        </p:spPr>
        <p:txBody>
          <a:bodyPr/>
          <a:lstStyle/>
          <a:p>
            <a:pPr algn="ctr"/>
            <a:r>
              <a:rPr lang="pl-PL" b="1" smtClean="0"/>
              <a:t>Symilografia - fax</a:t>
            </a:r>
          </a:p>
        </p:txBody>
      </p:sp>
      <p:pic>
        <p:nvPicPr>
          <p:cNvPr id="20483" name="Picture 2"/>
          <p:cNvPicPr>
            <a:picLocks noChangeAspect="1" noChangeArrowheads="1"/>
          </p:cNvPicPr>
          <p:nvPr/>
        </p:nvPicPr>
        <p:blipFill>
          <a:blip r:embed="rId2" cstate="print"/>
          <a:srcRect/>
          <a:stretch>
            <a:fillRect/>
          </a:stretch>
        </p:blipFill>
        <p:spPr bwMode="auto">
          <a:xfrm>
            <a:off x="1357313" y="1357313"/>
            <a:ext cx="6429375" cy="52260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p:cNvSpPr>
            <a:spLocks noGrp="1"/>
          </p:cNvSpPr>
          <p:nvPr>
            <p:ph type="title"/>
          </p:nvPr>
        </p:nvSpPr>
        <p:spPr/>
        <p:txBody>
          <a:bodyPr/>
          <a:lstStyle/>
          <a:p>
            <a:pPr algn="ctr" eaLnBrk="1" hangingPunct="1"/>
            <a:r>
              <a:rPr lang="pl-PL" b="1" smtClean="0"/>
              <a:t>TELEFONIA</a:t>
            </a:r>
          </a:p>
        </p:txBody>
      </p:sp>
      <p:sp>
        <p:nvSpPr>
          <p:cNvPr id="21507" name="pole tekstowe 3"/>
          <p:cNvSpPr txBox="1">
            <a:spLocks noChangeArrowheads="1"/>
          </p:cNvSpPr>
          <p:nvPr/>
        </p:nvSpPr>
        <p:spPr bwMode="auto">
          <a:xfrm>
            <a:off x="142875" y="1285875"/>
            <a:ext cx="8858250" cy="5816600"/>
          </a:xfrm>
          <a:prstGeom prst="rect">
            <a:avLst/>
          </a:prstGeom>
          <a:noFill/>
          <a:ln w="9525">
            <a:noFill/>
            <a:miter lim="800000"/>
            <a:headEnd/>
            <a:tailEnd/>
          </a:ln>
        </p:spPr>
        <p:txBody>
          <a:bodyPr>
            <a:spAutoFit/>
          </a:bodyPr>
          <a:lstStyle/>
          <a:p>
            <a:r>
              <a:rPr lang="pl-PL" sz="1600"/>
              <a:t>W 1876 roku Alexander Grahama Bell jako pierwszy opatentował urządzenie, za pomocą którego można przesyłać na odległość mowę. W mikrofonie jego telefonu fale dźwiękowe padały na giętką membranę, do której przymocowano magnes stały. Membrana z magnesem wibrowały, co dzięki zjawisku indukcji elektromagnetycznej, powodowało wytwarzanie w znajdującej się tuż obok cewce zmiennego prądu, którego natężenie odpowiadało zmianom ciśnienia fali akustycznej. Ten prąd przesyłano kablem do odbiornika, czyli słuchawki, gdzie przechodził przez uzwojenie elektromagnesu. Zmienny prąd powodował zmienne pole magnetyczne, w którym wibrowała ferromagnetyczna membrana, odtwarzając oryginalny dźwięk. Bellowski nadajnik wytwarzał jedynie słaby sygnał i nie było wówczas metody jego wzmocnienia. Znacznie lepsze efekty uzyskał amerykański wynalazca, Thomas Alva Edison. W 1878 roku ulepszył urządzenie Bella, wprowadzając mikrofon węglowy, w którym drgania membrany pobudzanej falą akustyczną powodowały zmiany ciśnienia działającego na pojemnik wypełniony granulatem węglowym. Zmiany ciśnienia były przyczyną zmian oporu elektrycznego pojemnika, który był włączony w obwód zasilany z baterii. Dzięki temu natężeniu prądu płynącego obwodzie było modulowanie zgodnie ze zmianami ciśnienia powietrza, wytwarzanymi przez falę akustyczną. Odbiornik – słuchawka był prawie identyczny jak ten w oryginalnym rozwiązaniu Bella.</a:t>
            </a:r>
            <a:br>
              <a:rPr lang="pl-PL" sz="1600"/>
            </a:br>
            <a:r>
              <a:rPr lang="pl-PL" sz="1600"/>
              <a:t>Aż do niedawna większość aparatów telefonicznych byłą wyposażona w mikrofony węglowe. Ostatnio większość telefonów ma mikrofony pojemnościowe, których mikrofon zawiera pewien stały ładunek elektryczny. Pozwalają one uzyskać znaczne lepszy stosunek sygnału do szumu, a przez to lepszą jakość odtwarzanego dźwięku.</a:t>
            </a:r>
          </a:p>
          <a:p>
            <a:r>
              <a:rPr lang="pl-PL"/>
              <a:t> </a:t>
            </a:r>
          </a:p>
          <a:p>
            <a:endParaRPr lang="pl-PL"/>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1"/>
          <p:cNvSpPr>
            <a:spLocks noGrp="1"/>
          </p:cNvSpPr>
          <p:nvPr>
            <p:ph type="title"/>
          </p:nvPr>
        </p:nvSpPr>
        <p:spPr/>
        <p:txBody>
          <a:bodyPr/>
          <a:lstStyle/>
          <a:p>
            <a:pPr algn="ctr" eaLnBrk="1" hangingPunct="1"/>
            <a:r>
              <a:rPr lang="pl-PL" b="1" smtClean="0"/>
              <a:t>TELEFONIA c.d.</a:t>
            </a:r>
            <a:endParaRPr lang="pl-PL" smtClean="0"/>
          </a:p>
        </p:txBody>
      </p:sp>
      <p:sp>
        <p:nvSpPr>
          <p:cNvPr id="22531" name="pole tekstowe 4"/>
          <p:cNvSpPr txBox="1">
            <a:spLocks noChangeArrowheads="1"/>
          </p:cNvSpPr>
          <p:nvPr/>
        </p:nvSpPr>
        <p:spPr bwMode="auto">
          <a:xfrm>
            <a:off x="428625" y="1500188"/>
            <a:ext cx="8215313" cy="1292225"/>
          </a:xfrm>
          <a:prstGeom prst="rect">
            <a:avLst/>
          </a:prstGeom>
          <a:noFill/>
          <a:ln w="9525">
            <a:noFill/>
            <a:miter lim="800000"/>
            <a:headEnd/>
            <a:tailEnd/>
          </a:ln>
        </p:spPr>
        <p:txBody>
          <a:bodyPr>
            <a:spAutoFit/>
          </a:bodyPr>
          <a:lstStyle/>
          <a:p>
            <a:r>
              <a:rPr lang="pl-PL" sz="2000" i="1"/>
              <a:t>Procedura przekazywania informacji – rozmowa:</a:t>
            </a:r>
          </a:p>
          <a:p>
            <a:r>
              <a:rPr lang="pl-PL"/>
              <a:t> </a:t>
            </a:r>
          </a:p>
          <a:p>
            <a:r>
              <a:rPr lang="pl-PL" sz="2000"/>
              <a:t>Fala akustyczna → mikrofon → fala elektromagnetyczna → sieć →</a:t>
            </a:r>
          </a:p>
          <a:p>
            <a:r>
              <a:rPr lang="pl-PL" sz="2000"/>
              <a:t>fala elektromagnetyczna → słuchawka → fala akustyczna</a:t>
            </a:r>
          </a:p>
        </p:txBody>
      </p:sp>
      <p:pic>
        <p:nvPicPr>
          <p:cNvPr id="22532" name="Picture 2"/>
          <p:cNvPicPr>
            <a:picLocks noChangeAspect="1" noChangeArrowheads="1"/>
          </p:cNvPicPr>
          <p:nvPr/>
        </p:nvPicPr>
        <p:blipFill>
          <a:blip r:embed="rId2" cstate="print"/>
          <a:srcRect/>
          <a:stretch>
            <a:fillRect/>
          </a:stretch>
        </p:blipFill>
        <p:spPr bwMode="auto">
          <a:xfrm>
            <a:off x="857250" y="3571875"/>
            <a:ext cx="7410450" cy="16478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p:txBody>
          <a:bodyPr/>
          <a:lstStyle/>
          <a:p>
            <a:pPr algn="ctr" eaLnBrk="1" hangingPunct="1"/>
            <a:r>
              <a:rPr lang="pl-PL" sz="3600" b="1" smtClean="0"/>
              <a:t>CECHY FALI AKUSTYCZNEJ I SYGNAŁU</a:t>
            </a:r>
            <a:br>
              <a:rPr lang="pl-PL" sz="3600" b="1" smtClean="0"/>
            </a:br>
            <a:r>
              <a:rPr lang="pl-PL" sz="3600" b="1" smtClean="0"/>
              <a:t>TRANSMISYJNEGO</a:t>
            </a:r>
          </a:p>
        </p:txBody>
      </p:sp>
      <p:pic>
        <p:nvPicPr>
          <p:cNvPr id="23555" name="Picture 2"/>
          <p:cNvPicPr>
            <a:picLocks noChangeAspect="1" noChangeArrowheads="1"/>
          </p:cNvPicPr>
          <p:nvPr/>
        </p:nvPicPr>
        <p:blipFill>
          <a:blip r:embed="rId2" cstate="print"/>
          <a:srcRect/>
          <a:stretch>
            <a:fillRect/>
          </a:stretch>
        </p:blipFill>
        <p:spPr bwMode="auto">
          <a:xfrm>
            <a:off x="0" y="1643063"/>
            <a:ext cx="9220200" cy="45815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ytuł 1"/>
          <p:cNvSpPr>
            <a:spLocks noGrp="1"/>
          </p:cNvSpPr>
          <p:nvPr>
            <p:ph type="title"/>
          </p:nvPr>
        </p:nvSpPr>
        <p:spPr/>
        <p:txBody>
          <a:bodyPr/>
          <a:lstStyle/>
          <a:p>
            <a:pPr algn="ctr" eaLnBrk="1" hangingPunct="1"/>
            <a:r>
              <a:rPr lang="pl-PL" b="1" smtClean="0"/>
              <a:t>KRYTERIA JAKOŚCI</a:t>
            </a:r>
          </a:p>
        </p:txBody>
      </p:sp>
      <p:sp>
        <p:nvSpPr>
          <p:cNvPr id="24579" name="pole tekstowe 2"/>
          <p:cNvSpPr txBox="1">
            <a:spLocks noChangeArrowheads="1"/>
          </p:cNvSpPr>
          <p:nvPr/>
        </p:nvSpPr>
        <p:spPr bwMode="auto">
          <a:xfrm>
            <a:off x="106363" y="2071688"/>
            <a:ext cx="8931275" cy="3540125"/>
          </a:xfrm>
          <a:prstGeom prst="rect">
            <a:avLst/>
          </a:prstGeom>
          <a:noFill/>
          <a:ln w="9525">
            <a:noFill/>
            <a:miter lim="800000"/>
            <a:headEnd/>
            <a:tailEnd/>
          </a:ln>
        </p:spPr>
        <p:txBody>
          <a:bodyPr>
            <a:spAutoFit/>
          </a:bodyPr>
          <a:lstStyle/>
          <a:p>
            <a:r>
              <a:rPr lang="pl-PL" sz="3200"/>
              <a:t>Podstawowe kryteria jakości transmisji mowy to:</a:t>
            </a:r>
          </a:p>
          <a:p>
            <a:endParaRPr lang="pl-PL" sz="3200"/>
          </a:p>
          <a:p>
            <a:pPr>
              <a:buFontTx/>
              <a:buChar char="-"/>
            </a:pPr>
            <a:r>
              <a:rPr lang="pl-PL" sz="3200"/>
              <a:t> głośność (tłumienie)</a:t>
            </a:r>
          </a:p>
          <a:p>
            <a:endParaRPr lang="pl-PL" sz="3200"/>
          </a:p>
          <a:p>
            <a:pPr>
              <a:buFontTx/>
              <a:buChar char="-"/>
            </a:pPr>
            <a:r>
              <a:rPr lang="pl-PL" sz="3200"/>
              <a:t> wyrazistość (funkcja pasma przenoszenia)</a:t>
            </a:r>
          </a:p>
          <a:p>
            <a:endParaRPr lang="pl-PL" sz="3200"/>
          </a:p>
          <a:p>
            <a:r>
              <a:rPr lang="pl-PL" sz="3200"/>
              <a:t>- zrozumiałość (funkcja pasma przenoszenia)</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1"/>
          <p:cNvSpPr>
            <a:spLocks noGrp="1"/>
          </p:cNvSpPr>
          <p:nvPr>
            <p:ph type="title"/>
          </p:nvPr>
        </p:nvSpPr>
        <p:spPr/>
        <p:txBody>
          <a:bodyPr/>
          <a:lstStyle/>
          <a:p>
            <a:pPr algn="ctr" eaLnBrk="1" hangingPunct="1"/>
            <a:r>
              <a:rPr lang="pl-PL" b="1" smtClean="0"/>
              <a:t>TŁUMIENNOŚĆ</a:t>
            </a:r>
          </a:p>
        </p:txBody>
      </p:sp>
      <p:pic>
        <p:nvPicPr>
          <p:cNvPr id="25603" name="Picture 2"/>
          <p:cNvPicPr>
            <a:picLocks noChangeAspect="1" noChangeArrowheads="1"/>
          </p:cNvPicPr>
          <p:nvPr/>
        </p:nvPicPr>
        <p:blipFill>
          <a:blip r:embed="rId2" cstate="print"/>
          <a:srcRect/>
          <a:stretch>
            <a:fillRect/>
          </a:stretch>
        </p:blipFill>
        <p:spPr bwMode="auto">
          <a:xfrm>
            <a:off x="500063" y="1428750"/>
            <a:ext cx="8201025" cy="3562350"/>
          </a:xfrm>
          <a:prstGeom prst="rect">
            <a:avLst/>
          </a:prstGeom>
          <a:noFill/>
          <a:ln w="9525">
            <a:noFill/>
            <a:miter lim="800000"/>
            <a:headEnd/>
            <a:tailEnd/>
          </a:ln>
        </p:spPr>
      </p:pic>
      <p:sp>
        <p:nvSpPr>
          <p:cNvPr id="25604" name="pole tekstowe 3"/>
          <p:cNvSpPr txBox="1">
            <a:spLocks noChangeArrowheads="1"/>
          </p:cNvSpPr>
          <p:nvPr/>
        </p:nvSpPr>
        <p:spPr bwMode="auto">
          <a:xfrm>
            <a:off x="357188" y="5214938"/>
            <a:ext cx="8501062" cy="1016000"/>
          </a:xfrm>
          <a:prstGeom prst="rect">
            <a:avLst/>
          </a:prstGeom>
          <a:noFill/>
          <a:ln w="9525">
            <a:noFill/>
            <a:miter lim="800000"/>
            <a:headEnd/>
            <a:tailEnd/>
          </a:ln>
        </p:spPr>
        <p:txBody>
          <a:bodyPr>
            <a:spAutoFit/>
          </a:bodyPr>
          <a:lstStyle/>
          <a:p>
            <a:r>
              <a:rPr lang="pl-PL" sz="2000" b="1"/>
              <a:t>Tłumienność i przesuwność jest funkcją częstotliwości </a:t>
            </a:r>
            <a:r>
              <a:rPr lang="pl-PL" sz="2000" b="1" i="1"/>
              <a:t>f</a:t>
            </a:r>
          </a:p>
          <a:p>
            <a:r>
              <a:rPr lang="pl-PL" sz="2000"/>
              <a:t>Dla torów teletransmisyjnych określa się je dla odcinków kilometrowych</a:t>
            </a:r>
          </a:p>
          <a:p>
            <a:r>
              <a:rPr lang="pl-PL" sz="2000"/>
              <a:t>jako tłumienność jednostkową α w dB/km</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38" y="285750"/>
            <a:ext cx="7858125" cy="1143000"/>
          </a:xfrm>
        </p:spPr>
        <p:txBody>
          <a:bodyPr>
            <a:normAutofit fontScale="90000"/>
          </a:bodyPr>
          <a:lstStyle/>
          <a:p>
            <a:pPr algn="ctr" eaLnBrk="1" fontAlgn="auto" hangingPunct="1">
              <a:spcAft>
                <a:spcPts val="0"/>
              </a:spcAft>
              <a:defRPr/>
            </a:pPr>
            <a:r>
              <a:rPr lang="pl-PL" sz="2700" b="1" dirty="0" smtClean="0"/>
              <a:t/>
            </a:r>
            <a:br>
              <a:rPr lang="pl-PL" sz="2700" b="1" dirty="0" smtClean="0"/>
            </a:br>
            <a:r>
              <a:rPr lang="pl-PL" sz="2700" b="1" dirty="0" smtClean="0"/>
              <a:t/>
            </a:r>
            <a:br>
              <a:rPr lang="pl-PL" sz="2700" b="1" dirty="0" smtClean="0"/>
            </a:br>
            <a:r>
              <a:rPr lang="pl-PL" sz="3100" b="1" dirty="0" smtClean="0"/>
              <a:t>Ze względu na rodzaj przekazywanych informacji telekomunikację porozumiewawcza można podzielić na:</a:t>
            </a:r>
            <a:r>
              <a:rPr lang="pl-PL" b="1" dirty="0" smtClean="0"/>
              <a:t/>
            </a:r>
            <a:br>
              <a:rPr lang="pl-PL" b="1" dirty="0" smtClean="0"/>
            </a:br>
            <a:endParaRPr lang="pl-PL" dirty="0"/>
          </a:p>
        </p:txBody>
      </p:sp>
      <p:pic>
        <p:nvPicPr>
          <p:cNvPr id="8195" name="Symbol zastępczy zawartości 3" descr="49telekom02.JPG"/>
          <p:cNvPicPr>
            <a:picLocks noGrp="1" noChangeAspect="1"/>
          </p:cNvPicPr>
          <p:nvPr>
            <p:ph idx="1"/>
          </p:nvPr>
        </p:nvPicPr>
        <p:blipFill>
          <a:blip r:embed="rId2" cstate="print"/>
          <a:srcRect/>
          <a:stretch>
            <a:fillRect/>
          </a:stretch>
        </p:blipFill>
        <p:spPr>
          <a:xfrm>
            <a:off x="1189038" y="1928813"/>
            <a:ext cx="6765925" cy="4143375"/>
          </a:xfrm>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p:cNvSpPr>
            <a:spLocks noGrp="1"/>
          </p:cNvSpPr>
          <p:nvPr>
            <p:ph type="title"/>
          </p:nvPr>
        </p:nvSpPr>
        <p:spPr/>
        <p:txBody>
          <a:bodyPr/>
          <a:lstStyle/>
          <a:p>
            <a:pPr algn="ctr" eaLnBrk="1" hangingPunct="1"/>
            <a:r>
              <a:rPr lang="pl-PL" b="1" smtClean="0"/>
              <a:t>TŁUMIENNOŚĆ TORU</a:t>
            </a:r>
          </a:p>
        </p:txBody>
      </p:sp>
      <p:sp>
        <p:nvSpPr>
          <p:cNvPr id="26627" name="pole tekstowe 2"/>
          <p:cNvSpPr txBox="1">
            <a:spLocks noChangeArrowheads="1"/>
          </p:cNvSpPr>
          <p:nvPr/>
        </p:nvSpPr>
        <p:spPr bwMode="auto">
          <a:xfrm>
            <a:off x="428625" y="1500188"/>
            <a:ext cx="8286750" cy="400050"/>
          </a:xfrm>
          <a:prstGeom prst="rect">
            <a:avLst/>
          </a:prstGeom>
          <a:noFill/>
          <a:ln w="9525">
            <a:noFill/>
            <a:miter lim="800000"/>
            <a:headEnd/>
            <a:tailEnd/>
          </a:ln>
        </p:spPr>
        <p:txBody>
          <a:bodyPr>
            <a:spAutoFit/>
          </a:bodyPr>
          <a:lstStyle/>
          <a:p>
            <a:r>
              <a:rPr lang="pl-PL" sz="2000"/>
              <a:t>Przykład dla toru kablowego, symetrycznego:</a:t>
            </a:r>
          </a:p>
        </p:txBody>
      </p:sp>
      <p:pic>
        <p:nvPicPr>
          <p:cNvPr id="26628" name="Picture 2"/>
          <p:cNvPicPr>
            <a:picLocks noChangeAspect="1" noChangeArrowheads="1"/>
          </p:cNvPicPr>
          <p:nvPr/>
        </p:nvPicPr>
        <p:blipFill>
          <a:blip r:embed="rId2" cstate="print"/>
          <a:srcRect/>
          <a:stretch>
            <a:fillRect/>
          </a:stretch>
        </p:blipFill>
        <p:spPr bwMode="auto">
          <a:xfrm>
            <a:off x="1500188" y="2000250"/>
            <a:ext cx="6334125" cy="4000500"/>
          </a:xfrm>
          <a:prstGeom prst="rect">
            <a:avLst/>
          </a:prstGeom>
          <a:noFill/>
          <a:ln w="9525">
            <a:noFill/>
            <a:miter lim="800000"/>
            <a:headEnd/>
            <a:tailEnd/>
          </a:ln>
        </p:spPr>
      </p:pic>
      <p:sp>
        <p:nvSpPr>
          <p:cNvPr id="26629" name="pole tekstowe 4"/>
          <p:cNvSpPr txBox="1">
            <a:spLocks noChangeArrowheads="1"/>
          </p:cNvSpPr>
          <p:nvPr/>
        </p:nvSpPr>
        <p:spPr bwMode="auto">
          <a:xfrm>
            <a:off x="428625" y="6072188"/>
            <a:ext cx="7500938" cy="400050"/>
          </a:xfrm>
          <a:prstGeom prst="rect">
            <a:avLst/>
          </a:prstGeom>
          <a:noFill/>
          <a:ln w="9525">
            <a:noFill/>
            <a:miter lim="800000"/>
            <a:headEnd/>
            <a:tailEnd/>
          </a:ln>
        </p:spPr>
        <p:txBody>
          <a:bodyPr>
            <a:spAutoFit/>
          </a:bodyPr>
          <a:lstStyle/>
          <a:p>
            <a:r>
              <a:rPr lang="pl-PL" sz="2000"/>
              <a:t>Tłumienność toru rośnie wraz ze wzrostem częstotliwości.</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ytuł 1"/>
          <p:cNvSpPr>
            <a:spLocks noGrp="1"/>
          </p:cNvSpPr>
          <p:nvPr>
            <p:ph type="title"/>
          </p:nvPr>
        </p:nvSpPr>
        <p:spPr/>
        <p:txBody>
          <a:bodyPr/>
          <a:lstStyle/>
          <a:p>
            <a:pPr algn="ctr" eaLnBrk="1" hangingPunct="1"/>
            <a:r>
              <a:rPr lang="pl-PL" b="1" smtClean="0"/>
              <a:t>WYRAZISTOŚĆ</a:t>
            </a:r>
          </a:p>
        </p:txBody>
      </p:sp>
      <p:sp>
        <p:nvSpPr>
          <p:cNvPr id="27651" name="pole tekstowe 2"/>
          <p:cNvSpPr txBox="1">
            <a:spLocks noChangeArrowheads="1"/>
          </p:cNvSpPr>
          <p:nvPr/>
        </p:nvSpPr>
        <p:spPr bwMode="auto">
          <a:xfrm>
            <a:off x="642938" y="2000250"/>
            <a:ext cx="7643812" cy="3970338"/>
          </a:xfrm>
          <a:prstGeom prst="rect">
            <a:avLst/>
          </a:prstGeom>
          <a:noFill/>
          <a:ln w="9525">
            <a:noFill/>
            <a:miter lim="800000"/>
            <a:headEnd/>
            <a:tailEnd/>
          </a:ln>
        </p:spPr>
        <p:txBody>
          <a:bodyPr>
            <a:spAutoFit/>
          </a:bodyPr>
          <a:lstStyle/>
          <a:p>
            <a:r>
              <a:rPr lang="pl-PL" sz="3600"/>
              <a:t>Wyrazistość to prawdopodobieństwo</a:t>
            </a:r>
          </a:p>
          <a:p>
            <a:r>
              <a:rPr lang="pl-PL" sz="3600"/>
              <a:t>poprawnego odbioru przekazywanych</a:t>
            </a:r>
          </a:p>
          <a:p>
            <a:r>
              <a:rPr lang="pl-PL" sz="3600"/>
              <a:t>elementów fonetycznych lub</a:t>
            </a:r>
          </a:p>
          <a:p>
            <a:r>
              <a:rPr lang="pl-PL" sz="3600"/>
              <a:t>lingwistycznych języka, bez określonego</a:t>
            </a:r>
          </a:p>
          <a:p>
            <a:r>
              <a:rPr lang="pl-PL" sz="3600"/>
              <a:t>znaczenia fonetycznego.</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p:cNvSpPr>
            <a:spLocks noGrp="1"/>
          </p:cNvSpPr>
          <p:nvPr>
            <p:ph type="title"/>
          </p:nvPr>
        </p:nvSpPr>
        <p:spPr>
          <a:xfrm>
            <a:off x="0" y="274638"/>
            <a:ext cx="9001125" cy="1511300"/>
          </a:xfrm>
        </p:spPr>
        <p:txBody>
          <a:bodyPr/>
          <a:lstStyle/>
          <a:p>
            <a:pPr algn="ctr" eaLnBrk="1" hangingPunct="1"/>
            <a:r>
              <a:rPr lang="pl-PL" sz="3600" b="1" smtClean="0"/>
              <a:t>Przeciętny zakres słyszalności</a:t>
            </a:r>
            <a:br>
              <a:rPr lang="pl-PL" sz="3600" b="1" smtClean="0"/>
            </a:br>
            <a:r>
              <a:rPr lang="pl-PL" sz="3600" b="1" smtClean="0"/>
              <a:t>i poziomów natężeń dźwięków podczas mowy</a:t>
            </a:r>
          </a:p>
        </p:txBody>
      </p:sp>
      <p:pic>
        <p:nvPicPr>
          <p:cNvPr id="28675" name="Picture 3"/>
          <p:cNvPicPr>
            <a:picLocks noChangeAspect="1" noChangeArrowheads="1"/>
          </p:cNvPicPr>
          <p:nvPr/>
        </p:nvPicPr>
        <p:blipFill>
          <a:blip r:embed="rId3" cstate="print"/>
          <a:srcRect/>
          <a:stretch>
            <a:fillRect/>
          </a:stretch>
        </p:blipFill>
        <p:spPr bwMode="auto">
          <a:xfrm>
            <a:off x="142875" y="2143125"/>
            <a:ext cx="8829675" cy="4314825"/>
          </a:xfrm>
          <a:prstGeom prst="rect">
            <a:avLst/>
          </a:prstGeom>
          <a:noFill/>
          <a:ln w="9525">
            <a:noFill/>
            <a:miter lim="800000"/>
            <a:headEnd/>
            <a:tailEnd/>
          </a:ln>
        </p:spPr>
      </p:pic>
      <p:pic>
        <p:nvPicPr>
          <p:cNvPr id="28676" name="Picture 4"/>
          <p:cNvPicPr>
            <a:picLocks noChangeAspect="1" noChangeArrowheads="1"/>
          </p:cNvPicPr>
          <p:nvPr/>
        </p:nvPicPr>
        <p:blipFill>
          <a:blip r:embed="rId4" cstate="print"/>
          <a:srcRect/>
          <a:stretch>
            <a:fillRect/>
          </a:stretch>
        </p:blipFill>
        <p:spPr bwMode="auto">
          <a:xfrm>
            <a:off x="1928813" y="6072188"/>
            <a:ext cx="4019550" cy="342900"/>
          </a:xfrm>
          <a:prstGeom prst="rect">
            <a:avLst/>
          </a:prstGeom>
          <a:noFill/>
          <a:ln w="9525">
            <a:noFill/>
            <a:miter lim="800000"/>
            <a:headEnd/>
            <a:tailEnd/>
          </a:ln>
        </p:spPr>
      </p:pic>
      <p:cxnSp>
        <p:nvCxnSpPr>
          <p:cNvPr id="7" name="Łącznik prosty 6"/>
          <p:cNvCxnSpPr/>
          <p:nvPr/>
        </p:nvCxnSpPr>
        <p:spPr>
          <a:xfrm rot="5400000" flipH="1" flipV="1">
            <a:off x="677069" y="4536282"/>
            <a:ext cx="2930525" cy="1587"/>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8" name="Łącznik prosty 7"/>
          <p:cNvCxnSpPr/>
          <p:nvPr/>
        </p:nvCxnSpPr>
        <p:spPr>
          <a:xfrm rot="5400000" flipH="1" flipV="1">
            <a:off x="3857625" y="4429125"/>
            <a:ext cx="3144838" cy="1588"/>
          </a:xfrm>
          <a:prstGeom prst="line">
            <a:avLst/>
          </a:prstGeom>
          <a:ln w="25400">
            <a:solidFill>
              <a:schemeClr val="bg1"/>
            </a:solidFill>
            <a:prstDash val="sysDash"/>
          </a:ln>
        </p:spPr>
        <p:style>
          <a:lnRef idx="1">
            <a:schemeClr val="accent1"/>
          </a:lnRef>
          <a:fillRef idx="0">
            <a:schemeClr val="accent1"/>
          </a:fillRef>
          <a:effectRef idx="0">
            <a:schemeClr val="accent1"/>
          </a:effectRef>
          <a:fontRef idx="minor">
            <a:schemeClr val="tx1"/>
          </a:fontRef>
        </p:style>
      </p:cxnSp>
      <p:pic>
        <p:nvPicPr>
          <p:cNvPr id="28679" name="Picture 5"/>
          <p:cNvPicPr>
            <a:picLocks noChangeAspect="1" noChangeArrowheads="1"/>
          </p:cNvPicPr>
          <p:nvPr/>
        </p:nvPicPr>
        <p:blipFill>
          <a:blip r:embed="rId5" cstate="print"/>
          <a:srcRect/>
          <a:stretch>
            <a:fillRect/>
          </a:stretch>
        </p:blipFill>
        <p:spPr bwMode="auto">
          <a:xfrm>
            <a:off x="3000375" y="5500688"/>
            <a:ext cx="1562100" cy="4667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ytuł 1"/>
          <p:cNvSpPr>
            <a:spLocks noGrp="1"/>
          </p:cNvSpPr>
          <p:nvPr>
            <p:ph type="title"/>
          </p:nvPr>
        </p:nvSpPr>
        <p:spPr/>
        <p:txBody>
          <a:bodyPr/>
          <a:lstStyle/>
          <a:p>
            <a:pPr algn="ctr" eaLnBrk="1" hangingPunct="1"/>
            <a:r>
              <a:rPr lang="pl-PL" b="1" smtClean="0"/>
              <a:t>ZROZUMIAŁOŚĆ</a:t>
            </a:r>
          </a:p>
        </p:txBody>
      </p:sp>
      <p:sp>
        <p:nvSpPr>
          <p:cNvPr id="29699" name="pole tekstowe 2"/>
          <p:cNvSpPr txBox="1">
            <a:spLocks noChangeArrowheads="1"/>
          </p:cNvSpPr>
          <p:nvPr/>
        </p:nvSpPr>
        <p:spPr bwMode="auto">
          <a:xfrm>
            <a:off x="714375" y="1785938"/>
            <a:ext cx="7572375" cy="3416300"/>
          </a:xfrm>
          <a:prstGeom prst="rect">
            <a:avLst/>
          </a:prstGeom>
          <a:noFill/>
          <a:ln w="9525">
            <a:noFill/>
            <a:miter lim="800000"/>
            <a:headEnd/>
            <a:tailEnd/>
          </a:ln>
        </p:spPr>
        <p:txBody>
          <a:bodyPr>
            <a:spAutoFit/>
          </a:bodyPr>
          <a:lstStyle/>
          <a:p>
            <a:r>
              <a:rPr lang="pl-PL" sz="3600"/>
              <a:t>Prawdopodobieństwo poprawnego</a:t>
            </a:r>
          </a:p>
          <a:p>
            <a:r>
              <a:rPr lang="pl-PL" sz="3600"/>
              <a:t>zrozumienia przekazywanych</a:t>
            </a:r>
          </a:p>
          <a:p>
            <a:r>
              <a:rPr lang="pl-PL" sz="3600"/>
              <a:t>elementów lingwistycznych o określonym</a:t>
            </a:r>
          </a:p>
          <a:p>
            <a:r>
              <a:rPr lang="pl-PL" sz="3600"/>
              <a:t>znaczeniu semantycznym</a:t>
            </a:r>
          </a:p>
          <a:p>
            <a:r>
              <a:rPr lang="pl-PL" sz="3600"/>
              <a:t>(wyrazów) lub logicznym (zdań).</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a:xfrm>
            <a:off x="0" y="274638"/>
            <a:ext cx="8929688" cy="1143000"/>
          </a:xfrm>
        </p:spPr>
        <p:txBody>
          <a:bodyPr/>
          <a:lstStyle/>
          <a:p>
            <a:pPr algn="ctr" eaLnBrk="1" hangingPunct="1"/>
            <a:r>
              <a:rPr lang="pl-PL" b="1" smtClean="0"/>
              <a:t>WYRAZISTOŚĆ A ZROZUMIAŁOŚĆ</a:t>
            </a:r>
          </a:p>
        </p:txBody>
      </p:sp>
      <p:pic>
        <p:nvPicPr>
          <p:cNvPr id="30723" name="Picture 2"/>
          <p:cNvPicPr>
            <a:picLocks noChangeAspect="1" noChangeArrowheads="1"/>
          </p:cNvPicPr>
          <p:nvPr/>
        </p:nvPicPr>
        <p:blipFill>
          <a:blip r:embed="rId2" cstate="print"/>
          <a:srcRect/>
          <a:stretch>
            <a:fillRect/>
          </a:stretch>
        </p:blipFill>
        <p:spPr bwMode="auto">
          <a:xfrm>
            <a:off x="1352550" y="1400175"/>
            <a:ext cx="6438900" cy="4057650"/>
          </a:xfrm>
          <a:prstGeom prst="rect">
            <a:avLst/>
          </a:prstGeom>
          <a:noFill/>
          <a:ln w="9525">
            <a:noFill/>
            <a:miter lim="800000"/>
            <a:headEnd/>
            <a:tailEnd/>
          </a:ln>
        </p:spPr>
      </p:pic>
      <p:sp>
        <p:nvSpPr>
          <p:cNvPr id="30724" name="pole tekstowe 4"/>
          <p:cNvSpPr txBox="1">
            <a:spLocks noChangeArrowheads="1"/>
          </p:cNvSpPr>
          <p:nvPr/>
        </p:nvSpPr>
        <p:spPr bwMode="auto">
          <a:xfrm>
            <a:off x="534988" y="5857875"/>
            <a:ext cx="8074025" cy="708025"/>
          </a:xfrm>
          <a:prstGeom prst="rect">
            <a:avLst/>
          </a:prstGeom>
          <a:noFill/>
          <a:ln w="9525">
            <a:noFill/>
            <a:miter lim="800000"/>
            <a:headEnd/>
            <a:tailEnd/>
          </a:ln>
        </p:spPr>
        <p:txBody>
          <a:bodyPr>
            <a:spAutoFit/>
          </a:bodyPr>
          <a:lstStyle/>
          <a:p>
            <a:pPr algn="ctr"/>
            <a:r>
              <a:rPr lang="pl-PL" sz="2000" b="1"/>
              <a:t>ZROZUMIAŁOŚĆ = WYRAZISTOŚĆ + INTELIGENCJA</a:t>
            </a:r>
          </a:p>
          <a:p>
            <a:pPr algn="ctr"/>
            <a:r>
              <a:rPr lang="pl-PL" sz="2000"/>
              <a:t>                                                               (DOMYŚLNOŚĆ)</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p:cNvSpPr>
            <a:spLocks noGrp="1"/>
          </p:cNvSpPr>
          <p:nvPr>
            <p:ph type="title"/>
          </p:nvPr>
        </p:nvSpPr>
        <p:spPr/>
        <p:txBody>
          <a:bodyPr/>
          <a:lstStyle/>
          <a:p>
            <a:pPr algn="ctr" eaLnBrk="1" hangingPunct="1"/>
            <a:r>
              <a:rPr lang="pl-PL" b="1" smtClean="0"/>
              <a:t>PASMO TELEFONICZNE</a:t>
            </a:r>
          </a:p>
        </p:txBody>
      </p:sp>
      <p:sp>
        <p:nvSpPr>
          <p:cNvPr id="31747" name="pole tekstowe 2"/>
          <p:cNvSpPr txBox="1">
            <a:spLocks noChangeArrowheads="1"/>
          </p:cNvSpPr>
          <p:nvPr/>
        </p:nvSpPr>
        <p:spPr bwMode="auto">
          <a:xfrm>
            <a:off x="392113" y="5429250"/>
            <a:ext cx="8359775" cy="830263"/>
          </a:xfrm>
          <a:prstGeom prst="rect">
            <a:avLst/>
          </a:prstGeom>
          <a:noFill/>
          <a:ln w="9525">
            <a:noFill/>
            <a:miter lim="800000"/>
            <a:headEnd/>
            <a:tailEnd/>
          </a:ln>
        </p:spPr>
        <p:txBody>
          <a:bodyPr>
            <a:spAutoFit/>
          </a:bodyPr>
          <a:lstStyle/>
          <a:p>
            <a:pPr algn="ctr"/>
            <a:r>
              <a:rPr lang="pl-PL" sz="2400"/>
              <a:t>Przyjęto szerokość pasma telefonicznego podstawowego =</a:t>
            </a:r>
          </a:p>
          <a:p>
            <a:pPr algn="ctr"/>
            <a:r>
              <a:rPr lang="pl-PL" sz="2400" b="1">
                <a:solidFill>
                  <a:srgbClr val="FF0000"/>
                </a:solidFill>
              </a:rPr>
              <a:t>4 kHz</a:t>
            </a:r>
            <a:endParaRPr lang="pl-PL" sz="2400">
              <a:solidFill>
                <a:srgbClr val="FF0000"/>
              </a:solidFill>
            </a:endParaRPr>
          </a:p>
        </p:txBody>
      </p:sp>
      <p:pic>
        <p:nvPicPr>
          <p:cNvPr id="31748" name="Picture 2"/>
          <p:cNvPicPr>
            <a:picLocks noChangeAspect="1" noChangeArrowheads="1"/>
          </p:cNvPicPr>
          <p:nvPr/>
        </p:nvPicPr>
        <p:blipFill>
          <a:blip r:embed="rId2" cstate="print"/>
          <a:srcRect/>
          <a:stretch>
            <a:fillRect/>
          </a:stretch>
        </p:blipFill>
        <p:spPr bwMode="auto">
          <a:xfrm>
            <a:off x="238125" y="1928813"/>
            <a:ext cx="8667750" cy="30003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243204" y="2497976"/>
            <a:ext cx="6657592" cy="1862048"/>
          </a:xfrm>
          <a:prstGeom prst="rect">
            <a:avLst/>
          </a:prstGeom>
          <a:noFill/>
        </p:spPr>
        <p:txBody>
          <a:bodyPr wrap="none">
            <a:spAutoFit/>
          </a:bodyPr>
          <a:lstStyle/>
          <a:p>
            <a:pPr algn="ctr">
              <a:defRPr/>
            </a:pPr>
            <a:r>
              <a:rPr lang="pl-PL" sz="115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END</a:t>
            </a:r>
            <a:endParaRPr lang="pl-PL"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2771" name="pole tekstowe 4"/>
          <p:cNvSpPr txBox="1">
            <a:spLocks noChangeArrowheads="1"/>
          </p:cNvSpPr>
          <p:nvPr/>
        </p:nvSpPr>
        <p:spPr bwMode="auto">
          <a:xfrm>
            <a:off x="6357938" y="5643563"/>
            <a:ext cx="2571750" cy="369332"/>
          </a:xfrm>
          <a:prstGeom prst="rect">
            <a:avLst/>
          </a:prstGeom>
          <a:noFill/>
          <a:ln w="9525">
            <a:noFill/>
            <a:miter lim="800000"/>
            <a:headEnd/>
            <a:tailEnd/>
          </a:ln>
        </p:spPr>
        <p:txBody>
          <a:bodyPr>
            <a:spAutoFit/>
          </a:bodyPr>
          <a:lstStyle/>
          <a:p>
            <a:r>
              <a:rPr lang="pl-PL" dirty="0"/>
              <a:t>Opracował</a:t>
            </a:r>
            <a:r>
              <a:rPr lang="pl-PL" dirty="0" smtClean="0"/>
              <a:t>:</a:t>
            </a:r>
            <a:endParaRPr lang="pl-PL"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ymbol zastępczy zawartości 2"/>
          <p:cNvSpPr>
            <a:spLocks noGrp="1"/>
          </p:cNvSpPr>
          <p:nvPr>
            <p:ph idx="1"/>
          </p:nvPr>
        </p:nvSpPr>
        <p:spPr>
          <a:xfrm>
            <a:off x="214313" y="606425"/>
            <a:ext cx="8715375" cy="5645150"/>
          </a:xfrm>
        </p:spPr>
        <p:txBody>
          <a:bodyPr/>
          <a:lstStyle/>
          <a:p>
            <a:pPr eaLnBrk="1" hangingPunct="1"/>
            <a:r>
              <a:rPr lang="pl-PL" smtClean="0"/>
              <a:t>Telefonia – przekaz głosu </a:t>
            </a:r>
          </a:p>
          <a:p>
            <a:pPr eaLnBrk="1" hangingPunct="1"/>
            <a:r>
              <a:rPr lang="pl-PL" smtClean="0"/>
              <a:t>Radiofonia – przekaz dźwięku, mowy i muzyki </a:t>
            </a:r>
          </a:p>
          <a:p>
            <a:pPr eaLnBrk="1" hangingPunct="1"/>
            <a:r>
              <a:rPr lang="pl-PL" smtClean="0"/>
              <a:t>Telewizja – przekaz obrazów ruchomych </a:t>
            </a:r>
          </a:p>
          <a:p>
            <a:pPr eaLnBrk="1" hangingPunct="1"/>
            <a:r>
              <a:rPr lang="pl-PL" smtClean="0"/>
              <a:t>Teledacja – przekaz danych cyfrowych </a:t>
            </a:r>
          </a:p>
          <a:p>
            <a:pPr eaLnBrk="1" hangingPunct="1"/>
            <a:r>
              <a:rPr lang="pl-PL" smtClean="0"/>
              <a:t>Telegrafia – przekaz znaków pisanych </a:t>
            </a:r>
          </a:p>
          <a:p>
            <a:pPr eaLnBrk="1" hangingPunct="1"/>
            <a:r>
              <a:rPr lang="pl-PL" smtClean="0"/>
              <a:t>Symilografia – przekaz obrazów nieruchomych </a:t>
            </a:r>
          </a:p>
          <a:p>
            <a:pPr eaLnBrk="1" hangingPunct="1"/>
            <a:r>
              <a:rPr lang="pl-PL" smtClean="0"/>
              <a:t>Telemetria – przekaz danych pomiarowych </a:t>
            </a:r>
          </a:p>
          <a:p>
            <a:pPr eaLnBrk="1" hangingPunct="1"/>
            <a:r>
              <a:rPr lang="pl-PL" smtClean="0"/>
              <a:t>Sygnalizacja – przekaz umownych znaków, które zastępują zdania </a:t>
            </a:r>
          </a:p>
          <a:p>
            <a:pPr eaLnBrk="1" hangingPunct="1"/>
            <a:r>
              <a:rPr lang="pl-PL" smtClean="0"/>
              <a:t>Telemechanika – przekaz impulsów sterujących</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a:xfrm>
            <a:off x="838200" y="274638"/>
            <a:ext cx="7467600" cy="1143000"/>
          </a:xfrm>
        </p:spPr>
        <p:txBody>
          <a:bodyPr/>
          <a:lstStyle/>
          <a:p>
            <a:pPr algn="ctr" eaLnBrk="1" hangingPunct="1"/>
            <a:r>
              <a:rPr lang="pl-PL" b="1" smtClean="0"/>
              <a:t>TELEGRAFIA </a:t>
            </a:r>
          </a:p>
        </p:txBody>
      </p:sp>
      <p:sp>
        <p:nvSpPr>
          <p:cNvPr id="10243" name="pole tekstowe 4"/>
          <p:cNvSpPr txBox="1">
            <a:spLocks noChangeArrowheads="1"/>
          </p:cNvSpPr>
          <p:nvPr/>
        </p:nvSpPr>
        <p:spPr bwMode="auto">
          <a:xfrm>
            <a:off x="500063" y="1428750"/>
            <a:ext cx="8286750" cy="1384300"/>
          </a:xfrm>
          <a:prstGeom prst="rect">
            <a:avLst/>
          </a:prstGeom>
          <a:noFill/>
          <a:ln w="9525">
            <a:noFill/>
            <a:miter lim="800000"/>
            <a:headEnd/>
            <a:tailEnd/>
          </a:ln>
        </p:spPr>
        <p:txBody>
          <a:bodyPr>
            <a:spAutoFit/>
          </a:bodyPr>
          <a:lstStyle/>
          <a:p>
            <a:r>
              <a:rPr lang="pl-PL" sz="2800"/>
              <a:t>Zadaniem telegrafii jest (było) przekazywanie i reprodukcja treści dokumentów zawierających pismo drukowane, odręczne, rysunki itp.</a:t>
            </a:r>
          </a:p>
        </p:txBody>
      </p:sp>
      <p:sp>
        <p:nvSpPr>
          <p:cNvPr id="10244" name="pole tekstowe 5"/>
          <p:cNvSpPr txBox="1">
            <a:spLocks noChangeArrowheads="1"/>
          </p:cNvSpPr>
          <p:nvPr/>
        </p:nvSpPr>
        <p:spPr bwMode="auto">
          <a:xfrm>
            <a:off x="428625" y="2857500"/>
            <a:ext cx="8072438" cy="3540125"/>
          </a:xfrm>
          <a:prstGeom prst="rect">
            <a:avLst/>
          </a:prstGeom>
          <a:noFill/>
          <a:ln w="9525">
            <a:noFill/>
            <a:miter lim="800000"/>
            <a:headEnd/>
            <a:tailEnd/>
          </a:ln>
        </p:spPr>
        <p:txBody>
          <a:bodyPr>
            <a:spAutoFit/>
          </a:bodyPr>
          <a:lstStyle/>
          <a:p>
            <a:endParaRPr lang="pl-PL" sz="2800" b="1"/>
          </a:p>
          <a:p>
            <a:r>
              <a:rPr lang="pl-PL" sz="2800"/>
              <a:t>Telegrafia dzieliła się na:</a:t>
            </a:r>
          </a:p>
          <a:p>
            <a:pPr>
              <a:buFontTx/>
              <a:buChar char="-"/>
            </a:pPr>
            <a:r>
              <a:rPr lang="pl-PL" sz="2800"/>
              <a:t> telegrafię alfabetową (potocznie – usługa</a:t>
            </a:r>
          </a:p>
          <a:p>
            <a:r>
              <a:rPr lang="pl-PL" sz="2800"/>
              <a:t>  telegraficzna, teleks),</a:t>
            </a:r>
          </a:p>
          <a:p>
            <a:pPr>
              <a:buFontTx/>
              <a:buChar char="-"/>
            </a:pPr>
            <a:r>
              <a:rPr lang="pl-PL" sz="2800"/>
              <a:t> telegrafię kopiową (faksymilografia,</a:t>
            </a:r>
          </a:p>
          <a:p>
            <a:r>
              <a:rPr lang="pl-PL" sz="2800"/>
              <a:t>  telekopia).</a:t>
            </a:r>
          </a:p>
          <a:p>
            <a:endParaRPr lang="pl-PL" sz="2800" b="1"/>
          </a:p>
          <a:p>
            <a:r>
              <a:rPr lang="pl-PL" sz="2800"/>
              <a:t>Dzisiaj funkcje te spełnia fax.</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a:xfrm>
            <a:off x="0" y="0"/>
            <a:ext cx="9144000" cy="654050"/>
          </a:xfrm>
        </p:spPr>
        <p:txBody>
          <a:bodyPr/>
          <a:lstStyle/>
          <a:p>
            <a:pPr algn="ctr" eaLnBrk="1" hangingPunct="1"/>
            <a:r>
              <a:rPr lang="pl-PL" sz="3600" b="1" smtClean="0"/>
              <a:t>Podstawowe pojęcia stosowane w telegrafii</a:t>
            </a:r>
            <a:r>
              <a:rPr lang="pl-PL" sz="4400" b="1" smtClean="0"/>
              <a:t>:</a:t>
            </a:r>
            <a:endParaRPr lang="pl-PL" b="1" smtClean="0"/>
          </a:p>
        </p:txBody>
      </p:sp>
      <p:sp>
        <p:nvSpPr>
          <p:cNvPr id="11267" name="pole tekstowe 3"/>
          <p:cNvSpPr txBox="1">
            <a:spLocks noChangeArrowheads="1"/>
          </p:cNvSpPr>
          <p:nvPr/>
        </p:nvSpPr>
        <p:spPr bwMode="auto">
          <a:xfrm>
            <a:off x="0" y="928688"/>
            <a:ext cx="9001125" cy="5632450"/>
          </a:xfrm>
          <a:prstGeom prst="rect">
            <a:avLst/>
          </a:prstGeom>
          <a:noFill/>
          <a:ln w="9525">
            <a:noFill/>
            <a:miter lim="800000"/>
            <a:headEnd/>
            <a:tailEnd/>
          </a:ln>
        </p:spPr>
        <p:txBody>
          <a:bodyPr>
            <a:spAutoFit/>
          </a:bodyPr>
          <a:lstStyle/>
          <a:p>
            <a:r>
              <a:rPr lang="pl-PL"/>
              <a:t> </a:t>
            </a:r>
            <a:r>
              <a:rPr lang="pl-PL" b="1"/>
              <a:t>1) Kodowanie znaków, </a:t>
            </a:r>
            <a:r>
              <a:rPr lang="pl-PL"/>
              <a:t>czyli tworzenie sygnału telegraficznego polega na zamianie każdego znaku w ciąg prostych elementów zwanych kombinacją kodową lub kodem telegraficznym. Tworzenie sygnału telegraficznego następuje przez przetworzenie elementów kombinacji kodowej w ciąg impulsów elektrycznych. Elementy kombinacji kodowej oznaczone są najczęściej znakiem + lub - , 1 lub 0 , Z lub A , START lub STOP . </a:t>
            </a:r>
          </a:p>
          <a:p>
            <a:endParaRPr lang="pl-PL"/>
          </a:p>
          <a:p>
            <a:r>
              <a:rPr lang="pl-PL" b="1"/>
              <a:t>2) Alfabet telegraficzny</a:t>
            </a:r>
            <a:r>
              <a:rPr lang="pl-PL"/>
              <a:t> jest to zbiór wszystkich kombinacji kodowych z przyporządkowanym mu zbiorem znaków telegraficznych. </a:t>
            </a:r>
          </a:p>
          <a:p>
            <a:endParaRPr lang="pl-PL"/>
          </a:p>
          <a:p>
            <a:r>
              <a:rPr lang="pl-PL" b="1"/>
              <a:t>3) Sygnały telegraficzne</a:t>
            </a:r>
            <a:r>
              <a:rPr lang="pl-PL"/>
              <a:t> są to ściśle określone ciągi impulsów elektrycznych. </a:t>
            </a:r>
          </a:p>
          <a:p>
            <a:endParaRPr lang="pl-PL"/>
          </a:p>
          <a:p>
            <a:r>
              <a:rPr lang="pl-PL" b="1"/>
              <a:t>4) Modulacja telegraficzna</a:t>
            </a:r>
            <a:r>
              <a:rPr lang="pl-PL"/>
              <a:t> jest to przekształcenie kombinacji kodowej na sygnały elektryczne. W ten sposób, że każdemu elementowi przydziela się określony odcinek czasu nazywany odstępem lub elementem jednostkowym ( znamiennym ) modulacji i oznacza się jako </a:t>
            </a:r>
            <a:r>
              <a:rPr lang="el-GR"/>
              <a:t>ε</a:t>
            </a:r>
            <a:r>
              <a:rPr lang="pl-PL"/>
              <a:t> ( czyt. epsilon ) a mierzy w sekundach. Odstęp jednostkowy wynosi 20 ms . Element START trwa również 20 ms natomiast element STOP ma minimalny czas trwania 30 ms ( w zależności od potrzeb może być wydłużony ). Całkowity minimalny czas trwania sygnału i elementów START i STOP wynosi 150 ms . </a:t>
            </a:r>
          </a:p>
          <a:p>
            <a:endParaRPr lang="pl-PL" b="1"/>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pole tekstowe 3"/>
          <p:cNvSpPr txBox="1">
            <a:spLocks noChangeArrowheads="1"/>
          </p:cNvSpPr>
          <p:nvPr/>
        </p:nvSpPr>
        <p:spPr bwMode="auto">
          <a:xfrm>
            <a:off x="357188" y="1785938"/>
            <a:ext cx="8143875" cy="2892425"/>
          </a:xfrm>
          <a:prstGeom prst="rect">
            <a:avLst/>
          </a:prstGeom>
          <a:noFill/>
          <a:ln w="9525">
            <a:noFill/>
            <a:miter lim="800000"/>
            <a:headEnd/>
            <a:tailEnd/>
          </a:ln>
        </p:spPr>
        <p:txBody>
          <a:bodyPr>
            <a:spAutoFit/>
          </a:bodyPr>
          <a:lstStyle/>
          <a:p>
            <a:r>
              <a:rPr lang="pl-PL" b="1"/>
              <a:t>5) Szybkość modulacji telegraficznej</a:t>
            </a:r>
            <a:r>
              <a:rPr lang="pl-PL"/>
              <a:t> v</a:t>
            </a:r>
            <a:r>
              <a:rPr lang="pl-PL" baseline="-25000"/>
              <a:t>m</a:t>
            </a:r>
            <a:r>
              <a:rPr lang="pl-PL"/>
              <a:t>=1/e [bod]. Szybkość modulacji telegraficznej wyrażonej w bodach należy rozumieć jako liczbę odstępów jednostkowych przesyłanych kolejno po sobie w następujących sygnałach telegraficznych w ciągu 1 s . </a:t>
            </a:r>
          </a:p>
          <a:p>
            <a:endParaRPr lang="pl-PL"/>
          </a:p>
          <a:p>
            <a:r>
              <a:rPr lang="pl-PL" b="1"/>
              <a:t>6) Podstawowa częstotliwość sygnału telegraficznego albo modulacji</a:t>
            </a:r>
          </a:p>
          <a:p>
            <a:r>
              <a:rPr lang="pl-PL"/>
              <a:t>     f</a:t>
            </a:r>
            <a:r>
              <a:rPr lang="pl-PL" baseline="-25000"/>
              <a:t>m</a:t>
            </a:r>
            <a:r>
              <a:rPr lang="pl-PL"/>
              <a:t> = 1/(2*∑)</a:t>
            </a:r>
          </a:p>
          <a:p>
            <a:endParaRPr lang="pl-PL"/>
          </a:p>
          <a:p>
            <a:endParaRPr lang="pl-PL"/>
          </a:p>
          <a:p>
            <a:endParaRPr lang="pl-PL"/>
          </a:p>
        </p:txBody>
      </p:sp>
      <p:sp>
        <p:nvSpPr>
          <p:cNvPr id="12291" name="Tytuł 1"/>
          <p:cNvSpPr>
            <a:spLocks noGrp="1"/>
          </p:cNvSpPr>
          <p:nvPr>
            <p:ph type="title"/>
          </p:nvPr>
        </p:nvSpPr>
        <p:spPr>
          <a:xfrm>
            <a:off x="0" y="357188"/>
            <a:ext cx="9144000" cy="1143000"/>
          </a:xfrm>
        </p:spPr>
        <p:txBody>
          <a:bodyPr/>
          <a:lstStyle/>
          <a:p>
            <a:pPr algn="ctr" eaLnBrk="1" hangingPunct="1"/>
            <a:r>
              <a:rPr lang="pl-PL" sz="3600" b="1" smtClean="0"/>
              <a:t>Podstawowe pojęcia stosowane w telegrafii:</a:t>
            </a:r>
            <a:br>
              <a:rPr lang="pl-PL" sz="3600" b="1" smtClean="0"/>
            </a:br>
            <a:r>
              <a:rPr lang="pl-PL" sz="3600" b="1" smtClean="0"/>
              <a:t>c.d.</a:t>
            </a:r>
            <a:endParaRPr lang="pl-PL" b="1"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p:txBody>
          <a:bodyPr/>
          <a:lstStyle/>
          <a:p>
            <a:pPr algn="ctr" eaLnBrk="1" hangingPunct="1"/>
            <a:r>
              <a:rPr lang="pl-PL" b="1" smtClean="0"/>
              <a:t>ALFABET MORSE’A</a:t>
            </a:r>
          </a:p>
        </p:txBody>
      </p:sp>
      <p:pic>
        <p:nvPicPr>
          <p:cNvPr id="13315" name="Picture 2"/>
          <p:cNvPicPr>
            <a:picLocks noChangeAspect="1" noChangeArrowheads="1"/>
          </p:cNvPicPr>
          <p:nvPr/>
        </p:nvPicPr>
        <p:blipFill>
          <a:blip r:embed="rId2" cstate="print"/>
          <a:srcRect/>
          <a:stretch>
            <a:fillRect/>
          </a:stretch>
        </p:blipFill>
        <p:spPr bwMode="auto">
          <a:xfrm>
            <a:off x="6143625" y="1928813"/>
            <a:ext cx="3000375" cy="4000500"/>
          </a:xfrm>
          <a:prstGeom prst="rect">
            <a:avLst/>
          </a:prstGeom>
          <a:noFill/>
          <a:ln w="9525">
            <a:noFill/>
            <a:miter lim="800000"/>
            <a:headEnd/>
            <a:tailEnd/>
          </a:ln>
        </p:spPr>
      </p:pic>
      <p:graphicFrame>
        <p:nvGraphicFramePr>
          <p:cNvPr id="5" name="Tabela 4"/>
          <p:cNvGraphicFramePr>
            <a:graphicFrameLocks noGrp="1"/>
          </p:cNvGraphicFramePr>
          <p:nvPr/>
        </p:nvGraphicFramePr>
        <p:xfrm>
          <a:off x="142875" y="1214438"/>
          <a:ext cx="5929320" cy="5500725"/>
        </p:xfrm>
        <a:graphic>
          <a:graphicData uri="http://schemas.openxmlformats.org/drawingml/2006/table">
            <a:tbl>
              <a:tblPr/>
              <a:tblGrid>
                <a:gridCol w="988220"/>
                <a:gridCol w="988220"/>
                <a:gridCol w="988220"/>
                <a:gridCol w="988220"/>
                <a:gridCol w="988220"/>
                <a:gridCol w="988220"/>
              </a:tblGrid>
              <a:tr h="220029">
                <a:tc>
                  <a:txBody>
                    <a:bodyPr/>
                    <a:lstStyle/>
                    <a:p>
                      <a:pPr algn="ctr">
                        <a:lnSpc>
                          <a:spcPct val="115000"/>
                        </a:lnSpc>
                        <a:spcAft>
                          <a:spcPts val="0"/>
                        </a:spcAft>
                      </a:pPr>
                      <a:r>
                        <a:rPr lang="pl-PL" sz="1200" dirty="0">
                          <a:latin typeface="Times New Roman"/>
                          <a:ea typeface="Calibri"/>
                          <a:cs typeface="Times New Roman"/>
                        </a:rPr>
                        <a:t>Kod</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Kombinacja</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Kod</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Kombinacja</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Kod</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Kombinacja</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a</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s</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1</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b</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2</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c</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a:t>
                      </a:r>
                      <a:r>
                        <a:rPr lang="pl-PL" sz="1200" dirty="0" err="1">
                          <a:latin typeface="Times New Roman"/>
                          <a:ea typeface="Calibri"/>
                          <a:cs typeface="Times New Roman"/>
                        </a:rPr>
                        <a:t>−</a:t>
                      </a:r>
                      <a:r>
                        <a:rPr lang="pl-PL" sz="1200" dirty="0">
                          <a:latin typeface="Times New Roman"/>
                          <a:ea typeface="Calibri"/>
                          <a:cs typeface="Times New Roman"/>
                        </a:rPr>
                        <a:t>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u</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3</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d</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v</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4</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e</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w</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5</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f</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x</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6</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g</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a:t>
                      </a:r>
                      <a:r>
                        <a:rPr lang="pl-PL" sz="1200" dirty="0" err="1">
                          <a:latin typeface="Times New Roman"/>
                          <a:ea typeface="Calibri"/>
                          <a:cs typeface="Times New Roman"/>
                        </a:rPr>
                        <a:t>−</a:t>
                      </a:r>
                      <a:r>
                        <a:rPr lang="pl-PL" sz="1200" dirty="0">
                          <a:latin typeface="Times New Roman"/>
                          <a:ea typeface="Calibri"/>
                          <a:cs typeface="Times New Roman"/>
                        </a:rPr>
                        <a:t>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z</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7</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h</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y</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8</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i</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ą</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9</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j</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a:t>
                      </a:r>
                      <a:r>
                        <a:rPr lang="pl-PL" sz="1200" dirty="0" err="1">
                          <a:latin typeface="Times New Roman"/>
                          <a:ea typeface="Calibri"/>
                          <a:cs typeface="Times New Roman"/>
                        </a:rPr>
                        <a:t>−</a:t>
                      </a:r>
                      <a:r>
                        <a:rPr lang="pl-PL" sz="1200" dirty="0">
                          <a:latin typeface="Times New Roman"/>
                          <a:ea typeface="Calibri"/>
                          <a:cs typeface="Times New Roman"/>
                        </a:rPr>
                        <a:t> </a:t>
                      </a:r>
                      <a:r>
                        <a:rPr lang="pl-PL" sz="1200" dirty="0" err="1">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ć</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0</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k</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a:t>
                      </a:r>
                      <a:r>
                        <a:rPr lang="pl-PL" sz="1200" dirty="0" err="1">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ę</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l</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ł</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m</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a:t>
                      </a:r>
                      <a:r>
                        <a:rPr lang="pl-PL" sz="1200" dirty="0" err="1">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ń</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n</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ó</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o</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a:latin typeface="Times New Roman"/>
                          <a:ea typeface="Calibri"/>
                          <a:cs typeface="Times New Roman"/>
                        </a:rPr>
                        <a:t>− </a:t>
                      </a:r>
                      <a:r>
                        <a:rPr lang="pl-PL" sz="1200" dirty="0" err="1">
                          <a:latin typeface="Times New Roman"/>
                          <a:ea typeface="Calibri"/>
                          <a:cs typeface="Times New Roman"/>
                        </a:rPr>
                        <a:t>−</a:t>
                      </a:r>
                      <a:r>
                        <a:rPr lang="pl-PL" sz="1200" dirty="0">
                          <a:latin typeface="Times New Roman"/>
                          <a:ea typeface="Calibri"/>
                          <a:cs typeface="Times New Roman"/>
                        </a:rPr>
                        <a:t> </a:t>
                      </a:r>
                      <a:r>
                        <a:rPr lang="pl-PL" sz="1200" dirty="0" err="1">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ś</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p</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ż</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q</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ź</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a:txBody>
                    <a:bodyPr/>
                    <a:lstStyle/>
                    <a:p>
                      <a:pPr algn="ctr">
                        <a:lnSpc>
                          <a:spcPct val="115000"/>
                        </a:lnSpc>
                        <a:spcAft>
                          <a:spcPts val="0"/>
                        </a:spcAft>
                      </a:pPr>
                      <a:r>
                        <a:rPr lang="pl-PL" sz="1200">
                          <a:latin typeface="Times New Roman"/>
                          <a:ea typeface="Calibri"/>
                          <a:cs typeface="Times New Roman"/>
                        </a:rPr>
                        <a:t>r</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ch</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a:latin typeface="Times New Roman"/>
                          <a:ea typeface="Calibri"/>
                          <a:cs typeface="Times New Roman"/>
                        </a:rPr>
                        <a:t>−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gridSpan="5">
                  <a:txBody>
                    <a:bodyPr/>
                    <a:lstStyle/>
                    <a:p>
                      <a:pPr algn="ctr">
                        <a:lnSpc>
                          <a:spcPct val="115000"/>
                        </a:lnSpc>
                        <a:spcAft>
                          <a:spcPts val="0"/>
                        </a:spcAft>
                      </a:pPr>
                      <a:r>
                        <a:rPr lang="pl-PL" sz="1200">
                          <a:latin typeface="Times New Roman"/>
                          <a:ea typeface="Calibri"/>
                          <a:cs typeface="Times New Roman"/>
                        </a:rPr>
                        <a:t>rozpoczęcie nadawania telegramu</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gridSpan="5">
                  <a:txBody>
                    <a:bodyPr/>
                    <a:lstStyle/>
                    <a:p>
                      <a:pPr algn="ctr">
                        <a:lnSpc>
                          <a:spcPct val="115000"/>
                        </a:lnSpc>
                        <a:spcAft>
                          <a:spcPts val="0"/>
                        </a:spcAft>
                      </a:pPr>
                      <a:r>
                        <a:rPr lang="pl-PL" sz="1200" dirty="0" smtClean="0">
                          <a:latin typeface="Times New Roman"/>
                          <a:ea typeface="Calibri"/>
                          <a:cs typeface="Times New Roman"/>
                        </a:rPr>
                        <a:t>Czekać</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gridSpan="5">
                  <a:txBody>
                    <a:bodyPr/>
                    <a:lstStyle/>
                    <a:p>
                      <a:pPr algn="ctr">
                        <a:lnSpc>
                          <a:spcPct val="115000"/>
                        </a:lnSpc>
                        <a:spcAft>
                          <a:spcPts val="0"/>
                        </a:spcAft>
                      </a:pPr>
                      <a:r>
                        <a:rPr lang="pl-PL" sz="1200" dirty="0" smtClean="0">
                          <a:latin typeface="Times New Roman"/>
                          <a:ea typeface="Calibri"/>
                          <a:cs typeface="Times New Roman"/>
                        </a:rPr>
                        <a:t>Pomyłka</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lnSpc>
                          <a:spcPct val="115000"/>
                        </a:lnSpc>
                        <a:spcAft>
                          <a:spcPts val="0"/>
                        </a:spcAft>
                      </a:pPr>
                      <a:r>
                        <a:rPr lang="pl-PL" sz="1200">
                          <a:latin typeface="Times New Roman"/>
                          <a:ea typeface="Calibri"/>
                          <a:cs typeface="Times New Roman"/>
                        </a:rPr>
                        <a:t>• • • •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gridSpan="5">
                  <a:txBody>
                    <a:bodyPr/>
                    <a:lstStyle/>
                    <a:p>
                      <a:pPr algn="ctr">
                        <a:lnSpc>
                          <a:spcPct val="115000"/>
                        </a:lnSpc>
                        <a:spcAft>
                          <a:spcPts val="0"/>
                        </a:spcAft>
                      </a:pPr>
                      <a:r>
                        <a:rPr lang="pl-PL" sz="1200" dirty="0" smtClean="0">
                          <a:latin typeface="Times New Roman"/>
                          <a:ea typeface="Calibri"/>
                          <a:cs typeface="Times New Roman"/>
                        </a:rPr>
                        <a:t>Zrozumiano</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lnSpc>
                          <a:spcPct val="115000"/>
                        </a:lnSpc>
                        <a:spcAft>
                          <a:spcPts val="0"/>
                        </a:spcAft>
                      </a:pPr>
                      <a:r>
                        <a:rPr lang="pl-PL" sz="1200">
                          <a:latin typeface="Times New Roman"/>
                          <a:ea typeface="Calibri"/>
                          <a:cs typeface="Times New Roman"/>
                        </a:rPr>
                        <a:t>• •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gridSpan="5">
                  <a:txBody>
                    <a:bodyPr/>
                    <a:lstStyle/>
                    <a:p>
                      <a:pPr algn="ctr">
                        <a:lnSpc>
                          <a:spcPct val="115000"/>
                        </a:lnSpc>
                        <a:spcAft>
                          <a:spcPts val="0"/>
                        </a:spcAft>
                      </a:pPr>
                      <a:r>
                        <a:rPr lang="pl-PL" sz="1200" dirty="0">
                          <a:latin typeface="Times New Roman"/>
                          <a:ea typeface="Calibri"/>
                          <a:cs typeface="Times New Roman"/>
                        </a:rPr>
                        <a:t>koniec nadawania telegramu</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lnSpc>
                          <a:spcPct val="115000"/>
                        </a:lnSpc>
                        <a:spcAft>
                          <a:spcPts val="0"/>
                        </a:spcAft>
                      </a:pPr>
                      <a:r>
                        <a:rPr lang="pl-PL" sz="1200">
                          <a:latin typeface="Times New Roman"/>
                          <a:ea typeface="Calibri"/>
                          <a:cs typeface="Times New Roman"/>
                        </a:rPr>
                        <a:t>• − • −</a:t>
                      </a:r>
                      <a:endParaRPr lang="pl-PL" sz="120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29">
                <a:tc gridSpan="5">
                  <a:txBody>
                    <a:bodyPr/>
                    <a:lstStyle/>
                    <a:p>
                      <a:pPr algn="ctr">
                        <a:lnSpc>
                          <a:spcPct val="115000"/>
                        </a:lnSpc>
                        <a:spcAft>
                          <a:spcPts val="0"/>
                        </a:spcAft>
                      </a:pPr>
                      <a:r>
                        <a:rPr lang="pl-PL" sz="1200" dirty="0">
                          <a:latin typeface="Times New Roman"/>
                          <a:ea typeface="Calibri"/>
                          <a:cs typeface="Times New Roman"/>
                        </a:rPr>
                        <a:t>koniec pracy</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gn="ctr">
                        <a:lnSpc>
                          <a:spcPct val="115000"/>
                        </a:lnSpc>
                        <a:spcAft>
                          <a:spcPts val="0"/>
                        </a:spcAft>
                      </a:pPr>
                      <a:r>
                        <a:rPr lang="pl-PL" sz="1200" dirty="0">
                          <a:latin typeface="Times New Roman"/>
                          <a:ea typeface="Calibri"/>
                          <a:cs typeface="Times New Roman"/>
                        </a:rPr>
                        <a:t>• • • − • </a:t>
                      </a:r>
                      <a:r>
                        <a:rPr lang="pl-PL" sz="1200" dirty="0" err="1">
                          <a:latin typeface="Times New Roman"/>
                          <a:ea typeface="Calibri"/>
                          <a:cs typeface="Times New Roman"/>
                        </a:rPr>
                        <a:t>−</a:t>
                      </a:r>
                      <a:endParaRPr lang="pl-PL" sz="1200" dirty="0">
                        <a:latin typeface="Calibri"/>
                        <a:ea typeface="Calibri"/>
                        <a:cs typeface="Times New Roman"/>
                      </a:endParaRP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p:cNvSpPr>
            <a:spLocks noGrp="1"/>
          </p:cNvSpPr>
          <p:nvPr>
            <p:ph type="title"/>
          </p:nvPr>
        </p:nvSpPr>
        <p:spPr/>
        <p:txBody>
          <a:bodyPr/>
          <a:lstStyle/>
          <a:p>
            <a:pPr algn="ctr" eaLnBrk="1" hangingPunct="1"/>
            <a:r>
              <a:rPr lang="pl-PL" b="1" smtClean="0"/>
              <a:t>TELEGRAFIA c.d.</a:t>
            </a:r>
            <a:endParaRPr lang="pl-PL" smtClean="0"/>
          </a:p>
        </p:txBody>
      </p:sp>
      <p:pic>
        <p:nvPicPr>
          <p:cNvPr id="14339" name="Picture 2"/>
          <p:cNvPicPr>
            <a:picLocks noGrp="1" noChangeAspect="1" noChangeArrowheads="1"/>
          </p:cNvPicPr>
          <p:nvPr>
            <p:ph idx="1"/>
          </p:nvPr>
        </p:nvPicPr>
        <p:blipFill>
          <a:blip r:embed="rId2" cstate="print"/>
          <a:srcRect/>
          <a:stretch>
            <a:fillRect/>
          </a:stretch>
        </p:blipFill>
        <p:spPr>
          <a:xfrm>
            <a:off x="571500" y="3143250"/>
            <a:ext cx="8023225" cy="2357438"/>
          </a:xfrm>
          <a:noFill/>
        </p:spPr>
      </p:pic>
      <p:sp>
        <p:nvSpPr>
          <p:cNvPr id="14340" name="pole tekstowe 5"/>
          <p:cNvSpPr txBox="1">
            <a:spLocks noChangeArrowheads="1"/>
          </p:cNvSpPr>
          <p:nvPr/>
        </p:nvSpPr>
        <p:spPr bwMode="auto">
          <a:xfrm>
            <a:off x="1000125" y="1785938"/>
            <a:ext cx="7358063" cy="523875"/>
          </a:xfrm>
          <a:prstGeom prst="rect">
            <a:avLst/>
          </a:prstGeom>
          <a:noFill/>
          <a:ln w="9525">
            <a:noFill/>
            <a:miter lim="800000"/>
            <a:headEnd/>
            <a:tailEnd/>
          </a:ln>
        </p:spPr>
        <p:txBody>
          <a:bodyPr>
            <a:spAutoFit/>
          </a:bodyPr>
          <a:lstStyle/>
          <a:p>
            <a:r>
              <a:rPr lang="pl-PL" sz="2800"/>
              <a:t>Łącze telegraficzne (teleksowe)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ytuł 1"/>
          <p:cNvSpPr>
            <a:spLocks noGrp="1"/>
          </p:cNvSpPr>
          <p:nvPr>
            <p:ph type="title"/>
          </p:nvPr>
        </p:nvSpPr>
        <p:spPr>
          <a:xfrm>
            <a:off x="838200" y="274638"/>
            <a:ext cx="7467600" cy="1143000"/>
          </a:xfrm>
        </p:spPr>
        <p:txBody>
          <a:bodyPr/>
          <a:lstStyle/>
          <a:p>
            <a:pPr algn="ctr" eaLnBrk="1" hangingPunct="1"/>
            <a:r>
              <a:rPr lang="pl-PL" b="1" smtClean="0"/>
              <a:t>SYGNAŁ TELEGRAFICZNY TG</a:t>
            </a:r>
          </a:p>
        </p:txBody>
      </p:sp>
      <p:pic>
        <p:nvPicPr>
          <p:cNvPr id="15363" name="Picture 2"/>
          <p:cNvPicPr>
            <a:picLocks noChangeAspect="1" noChangeArrowheads="1"/>
          </p:cNvPicPr>
          <p:nvPr/>
        </p:nvPicPr>
        <p:blipFill>
          <a:blip r:embed="rId2" cstate="print"/>
          <a:srcRect/>
          <a:stretch>
            <a:fillRect/>
          </a:stretch>
        </p:blipFill>
        <p:spPr bwMode="auto">
          <a:xfrm>
            <a:off x="142875" y="2071688"/>
            <a:ext cx="8820150" cy="38576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chniczny">
  <a:themeElements>
    <a:clrScheme name="Techniczny">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zny">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zny">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319</TotalTime>
  <Words>1224</Words>
  <Application>Microsoft Office PowerPoint</Application>
  <PresentationFormat>Pokaz na ekranie (4:3)</PresentationFormat>
  <Paragraphs>231</Paragraphs>
  <Slides>26</Slides>
  <Notes>1</Notes>
  <HiddenSlides>0</HiddenSlides>
  <MMClips>0</MMClips>
  <ScaleCrop>false</ScaleCrop>
  <HeadingPairs>
    <vt:vector size="4" baseType="variant">
      <vt:variant>
        <vt:lpstr>Motyw</vt:lpstr>
      </vt:variant>
      <vt:variant>
        <vt:i4>1</vt:i4>
      </vt:variant>
      <vt:variant>
        <vt:lpstr>Tytuły slajdów</vt:lpstr>
      </vt:variant>
      <vt:variant>
        <vt:i4>26</vt:i4>
      </vt:variant>
    </vt:vector>
  </HeadingPairs>
  <TitlesOfParts>
    <vt:vector size="27" baseType="lpstr">
      <vt:lpstr>Techniczny</vt:lpstr>
      <vt:lpstr>TELEKOMUNIKACJA  POROZUMIEWAWCZA</vt:lpstr>
      <vt:lpstr>  Ze względu na rodzaj przekazywanych informacji telekomunikację porozumiewawcza można podzielić na: </vt:lpstr>
      <vt:lpstr>Slajd 3</vt:lpstr>
      <vt:lpstr>TELEGRAFIA </vt:lpstr>
      <vt:lpstr>Podstawowe pojęcia stosowane w telegrafii:</vt:lpstr>
      <vt:lpstr>Podstawowe pojęcia stosowane w telegrafii: c.d.</vt:lpstr>
      <vt:lpstr>ALFABET MORSE’A</vt:lpstr>
      <vt:lpstr>TELEGRAFIA c.d.</vt:lpstr>
      <vt:lpstr>SYGNAŁ TELEGRAFICZNY TG</vt:lpstr>
      <vt:lpstr>SZYBKOŚĆ TRANSMISJI TG</vt:lpstr>
      <vt:lpstr>SZYBKOŚĆ TRANSMISJI TG - c.d.</vt:lpstr>
      <vt:lpstr>TELEGRAFIA c.d.</vt:lpstr>
      <vt:lpstr>Symilografia - fax</vt:lpstr>
      <vt:lpstr>Symilografia - fax</vt:lpstr>
      <vt:lpstr>TELEFONIA</vt:lpstr>
      <vt:lpstr>TELEFONIA c.d.</vt:lpstr>
      <vt:lpstr>CECHY FALI AKUSTYCZNEJ I SYGNAŁU TRANSMISYJNEGO</vt:lpstr>
      <vt:lpstr>KRYTERIA JAKOŚCI</vt:lpstr>
      <vt:lpstr>TŁUMIENNOŚĆ</vt:lpstr>
      <vt:lpstr>TŁUMIENNOŚĆ TORU</vt:lpstr>
      <vt:lpstr>WYRAZISTOŚĆ</vt:lpstr>
      <vt:lpstr>Przeciętny zakres słyszalności i poziomów natężeń dźwięków podczas mowy</vt:lpstr>
      <vt:lpstr>ZROZUMIAŁOŚĆ</vt:lpstr>
      <vt:lpstr>WYRAZISTOŚĆ A ZROZUMIAŁOŚĆ</vt:lpstr>
      <vt:lpstr>PASMO TELEFONICZNE</vt:lpstr>
      <vt:lpstr>Slajd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TELEKOMUNIKACJA  POROZUMIEWAWCZA</dc:title>
  <dc:subject>TELEKOMUNIKACJA  POROZUMIEWAWCZA</dc:subject>
  <cp:lastModifiedBy>Paweł</cp:lastModifiedBy>
  <cp:revision>63</cp:revision>
  <dcterms:created xsi:type="dcterms:W3CDTF">2007-12-08T08:58:21Z</dcterms:created>
  <dcterms:modified xsi:type="dcterms:W3CDTF">2010-02-17T20:49:57Z</dcterms:modified>
</cp:coreProperties>
</file>